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ppt/notesSlides/notesSlide53.xml" ContentType="application/vnd.openxmlformats-officedocument.presentationml.notesSlide+xml"/>
  <Override PartName="/ppt/notesSlides/notesSlide6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352" r:id="rId2"/>
    <p:sldId id="353" r:id="rId3"/>
    <p:sldId id="355" r:id="rId4"/>
    <p:sldId id="354" r:id="rId5"/>
    <p:sldId id="351" r:id="rId6"/>
    <p:sldId id="267" r:id="rId7"/>
    <p:sldId id="356" r:id="rId8"/>
    <p:sldId id="308" r:id="rId9"/>
    <p:sldId id="357" r:id="rId10"/>
    <p:sldId id="305" r:id="rId11"/>
    <p:sldId id="307" r:id="rId12"/>
    <p:sldId id="306" r:id="rId13"/>
    <p:sldId id="358" r:id="rId14"/>
    <p:sldId id="309" r:id="rId15"/>
    <p:sldId id="359" r:id="rId16"/>
    <p:sldId id="310" r:id="rId17"/>
    <p:sldId id="360" r:id="rId18"/>
    <p:sldId id="269" r:id="rId19"/>
    <p:sldId id="311" r:id="rId20"/>
    <p:sldId id="312" r:id="rId21"/>
    <p:sldId id="314" r:id="rId22"/>
    <p:sldId id="313" r:id="rId23"/>
    <p:sldId id="315" r:id="rId24"/>
    <p:sldId id="316" r:id="rId25"/>
    <p:sldId id="320" r:id="rId26"/>
    <p:sldId id="318" r:id="rId27"/>
    <p:sldId id="319" r:id="rId28"/>
    <p:sldId id="321" r:id="rId29"/>
    <p:sldId id="326" r:id="rId30"/>
    <p:sldId id="327" r:id="rId31"/>
    <p:sldId id="328" r:id="rId32"/>
    <p:sldId id="329" r:id="rId33"/>
    <p:sldId id="330" r:id="rId34"/>
    <p:sldId id="331" r:id="rId35"/>
    <p:sldId id="332" r:id="rId36"/>
    <p:sldId id="333" r:id="rId37"/>
    <p:sldId id="334" r:id="rId38"/>
    <p:sldId id="335" r:id="rId39"/>
    <p:sldId id="336" r:id="rId40"/>
    <p:sldId id="337" r:id="rId41"/>
    <p:sldId id="338" r:id="rId42"/>
    <p:sldId id="339" r:id="rId43"/>
    <p:sldId id="340" r:id="rId44"/>
    <p:sldId id="341" r:id="rId45"/>
    <p:sldId id="342" r:id="rId46"/>
    <p:sldId id="343" r:id="rId47"/>
    <p:sldId id="344" r:id="rId48"/>
    <p:sldId id="345" r:id="rId49"/>
    <p:sldId id="346" r:id="rId50"/>
    <p:sldId id="347" r:id="rId51"/>
    <p:sldId id="348" r:id="rId52"/>
    <p:sldId id="349" r:id="rId53"/>
    <p:sldId id="350" r:id="rId54"/>
    <p:sldId id="361" r:id="rId55"/>
    <p:sldId id="362" r:id="rId56"/>
    <p:sldId id="363" r:id="rId57"/>
    <p:sldId id="364" r:id="rId58"/>
    <p:sldId id="365" r:id="rId59"/>
    <p:sldId id="366" r:id="rId60"/>
    <p:sldId id="367" r:id="rId61"/>
    <p:sldId id="368" r:id="rId62"/>
    <p:sldId id="369" r:id="rId63"/>
    <p:sldId id="370" r:id="rId64"/>
    <p:sldId id="371" r:id="rId65"/>
    <p:sldId id="372" r:id="rId66"/>
    <p:sldId id="373" r:id="rId67"/>
    <p:sldId id="374" r:id="rId68"/>
    <p:sldId id="375" r:id="rId69"/>
    <p:sldId id="376" r:id="rId70"/>
  </p:sldIdLst>
  <p:sldSz cx="9144000" cy="6858000" type="screen4x3"/>
  <p:notesSz cx="6711950" cy="9844088"/>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903" autoAdjust="0"/>
  </p:normalViewPr>
  <p:slideViewPr>
    <p:cSldViewPr>
      <p:cViewPr varScale="1">
        <p:scale>
          <a:sx n="75" d="100"/>
          <a:sy n="75" d="100"/>
        </p:scale>
        <p:origin x="-101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08512" cy="492204"/>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01885" y="0"/>
            <a:ext cx="2908512" cy="492204"/>
          </a:xfrm>
          <a:prstGeom prst="rect">
            <a:avLst/>
          </a:prstGeom>
        </p:spPr>
        <p:txBody>
          <a:bodyPr vert="horz" lIns="91440" tIns="45720" rIns="91440" bIns="45720" rtlCol="0"/>
          <a:lstStyle>
            <a:lvl1pPr algn="r">
              <a:defRPr sz="1200"/>
            </a:lvl1pPr>
          </a:lstStyle>
          <a:p>
            <a:fld id="{2F06908F-5E34-4F4F-9CB5-690DB1E6DA10}" type="datetimeFigureOut">
              <a:rPr lang="is-IS" smtClean="0"/>
              <a:pPr/>
              <a:t>12.4.2010</a:t>
            </a:fld>
            <a:endParaRPr lang="is-IS"/>
          </a:p>
        </p:txBody>
      </p:sp>
      <p:sp>
        <p:nvSpPr>
          <p:cNvPr id="4" name="Slide Image Placeholder 3"/>
          <p:cNvSpPr>
            <a:spLocks noGrp="1" noRot="1" noChangeAspect="1"/>
          </p:cNvSpPr>
          <p:nvPr>
            <p:ph type="sldImg" idx="2"/>
          </p:nvPr>
        </p:nvSpPr>
        <p:spPr>
          <a:xfrm>
            <a:off x="895350" y="738188"/>
            <a:ext cx="4921250" cy="3690937"/>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71195" y="4675942"/>
            <a:ext cx="5369560" cy="44298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6" name="Footer Placeholder 5"/>
          <p:cNvSpPr>
            <a:spLocks noGrp="1"/>
          </p:cNvSpPr>
          <p:nvPr>
            <p:ph type="ftr" sz="quarter" idx="4"/>
          </p:nvPr>
        </p:nvSpPr>
        <p:spPr>
          <a:xfrm>
            <a:off x="0" y="9350175"/>
            <a:ext cx="2908512" cy="492204"/>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01885" y="9350175"/>
            <a:ext cx="2908512" cy="492204"/>
          </a:xfrm>
          <a:prstGeom prst="rect">
            <a:avLst/>
          </a:prstGeom>
        </p:spPr>
        <p:txBody>
          <a:bodyPr vert="horz" lIns="91440" tIns="45720" rIns="91440" bIns="45720" rtlCol="0" anchor="b"/>
          <a:lstStyle>
            <a:lvl1pPr algn="r">
              <a:defRPr sz="1200"/>
            </a:lvl1pPr>
          </a:lstStyle>
          <a:p>
            <a:fld id="{28D8995D-4157-47EB-8C7D-6CE91F5829FD}" type="slidenum">
              <a:rPr lang="is-IS" smtClean="0"/>
              <a:pPr/>
              <a:t>‹#›</a:t>
            </a:fld>
            <a:endParaRPr lang="is-I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1</a:t>
            </a:fld>
            <a:endParaRPr lang="is-I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10</a:t>
            </a:fld>
            <a:endParaRPr lang="is-I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11</a:t>
            </a:fld>
            <a:endParaRPr lang="is-I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12</a:t>
            </a:fld>
            <a:endParaRPr lang="is-I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13</a:t>
            </a:fld>
            <a:endParaRPr lang="is-I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14</a:t>
            </a:fld>
            <a:endParaRPr lang="is-I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15</a:t>
            </a:fld>
            <a:endParaRPr lang="is-I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16</a:t>
            </a:fld>
            <a:endParaRPr lang="is-I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17</a:t>
            </a:fld>
            <a:endParaRPr lang="is-I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18</a:t>
            </a:fld>
            <a:endParaRPr lang="is-I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19</a:t>
            </a:fld>
            <a:endParaRPr lang="is-I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2</a:t>
            </a:fld>
            <a:endParaRPr lang="is-I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20</a:t>
            </a:fld>
            <a:endParaRPr lang="is-I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21</a:t>
            </a:fld>
            <a:endParaRPr lang="is-I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22</a:t>
            </a:fld>
            <a:endParaRPr lang="is-I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23</a:t>
            </a:fld>
            <a:endParaRPr lang="is-I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24</a:t>
            </a:fld>
            <a:endParaRPr lang="is-I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25</a:t>
            </a:fld>
            <a:endParaRPr lang="is-I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baseline="0" dirty="0" smtClean="0"/>
          </a:p>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26</a:t>
            </a:fld>
            <a:endParaRPr lang="is-I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27</a:t>
            </a:fld>
            <a:endParaRPr lang="is-I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28</a:t>
            </a:fld>
            <a:endParaRPr lang="is-I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29</a:t>
            </a:fld>
            <a:endParaRPr lang="is-I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3</a:t>
            </a:fld>
            <a:endParaRPr lang="is-I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30</a:t>
            </a:fld>
            <a:endParaRPr lang="is-I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31</a:t>
            </a:fld>
            <a:endParaRPr lang="is-I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32</a:t>
            </a:fld>
            <a:endParaRPr lang="is-I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33</a:t>
            </a:fld>
            <a:endParaRPr lang="is-I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34</a:t>
            </a:fld>
            <a:endParaRPr lang="is-I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35</a:t>
            </a:fld>
            <a:endParaRPr lang="is-I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36</a:t>
            </a:fld>
            <a:endParaRPr lang="is-I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37</a:t>
            </a:fld>
            <a:endParaRPr lang="is-I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38</a:t>
            </a:fld>
            <a:endParaRPr lang="is-I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39</a:t>
            </a:fld>
            <a:endParaRPr lang="is-I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4</a:t>
            </a:fld>
            <a:endParaRPr lang="is-I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40</a:t>
            </a:fld>
            <a:endParaRPr lang="is-I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41</a:t>
            </a:fld>
            <a:endParaRPr lang="is-I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42</a:t>
            </a:fld>
            <a:endParaRPr lang="is-I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43</a:t>
            </a:fld>
            <a:endParaRPr lang="is-I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44</a:t>
            </a:fld>
            <a:endParaRPr lang="is-I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45</a:t>
            </a:fld>
            <a:endParaRPr lang="is-I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46</a:t>
            </a:fld>
            <a:endParaRPr lang="is-I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47</a:t>
            </a:fld>
            <a:endParaRPr lang="is-I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48</a:t>
            </a:fld>
            <a:endParaRPr lang="is-I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49</a:t>
            </a:fld>
            <a:endParaRPr lang="is-I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a:t>
            </a:fld>
            <a:endParaRPr lang="is-I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50</a:t>
            </a:fld>
            <a:endParaRPr lang="is-I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51</a:t>
            </a:fld>
            <a:endParaRPr lang="is-I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52</a:t>
            </a:fld>
            <a:endParaRPr lang="is-I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53</a:t>
            </a:fld>
            <a:endParaRPr lang="is-I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95242B79-D6A4-4FD1-AB47-B66EA57BB561}" type="slidenum">
              <a:rPr lang="is-IS" smtClean="0"/>
              <a:pPr/>
              <a:t>54</a:t>
            </a:fld>
            <a:endParaRPr lang="is-I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55</a:t>
            </a:fld>
            <a:endParaRPr lang="is-I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56</a:t>
            </a:fld>
            <a:endParaRPr lang="is-I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57</a:t>
            </a:fld>
            <a:endParaRPr lang="is-I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58</a:t>
            </a:fld>
            <a:endParaRPr lang="is-I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59</a:t>
            </a:fld>
            <a:endParaRPr lang="is-I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6</a:t>
            </a:fld>
            <a:endParaRPr lang="is-I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60</a:t>
            </a:fld>
            <a:endParaRPr lang="is-I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61</a:t>
            </a:fld>
            <a:endParaRPr lang="is-I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a:p>
        </p:txBody>
      </p:sp>
      <p:sp>
        <p:nvSpPr>
          <p:cNvPr id="4" name="Slide Number Placeholder 3"/>
          <p:cNvSpPr>
            <a:spLocks noGrp="1"/>
          </p:cNvSpPr>
          <p:nvPr>
            <p:ph type="sldNum" sz="quarter" idx="10"/>
          </p:nvPr>
        </p:nvSpPr>
        <p:spPr/>
        <p:txBody>
          <a:bodyPr/>
          <a:lstStyle/>
          <a:p>
            <a:fld id="{28D8995D-4157-47EB-8C7D-6CE91F5829FD}" type="slidenum">
              <a:rPr lang="is-IS" smtClean="0"/>
              <a:pPr/>
              <a:t>62</a:t>
            </a:fld>
            <a:endParaRPr lang="is-I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95242B79-D6A4-4FD1-AB47-B66EA57BB561}" type="slidenum">
              <a:rPr lang="is-IS" smtClean="0"/>
              <a:pPr/>
              <a:t>69</a:t>
            </a:fld>
            <a:endParaRPr lang="is-I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7</a:t>
            </a:fld>
            <a:endParaRPr lang="is-I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8</a:t>
            </a:fld>
            <a:endParaRPr lang="is-I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is-IS" dirty="0"/>
          </a:p>
        </p:txBody>
      </p:sp>
      <p:sp>
        <p:nvSpPr>
          <p:cNvPr id="4" name="Slide Number Placeholder 3"/>
          <p:cNvSpPr>
            <a:spLocks noGrp="1"/>
          </p:cNvSpPr>
          <p:nvPr>
            <p:ph type="sldNum" sz="quarter" idx="10"/>
          </p:nvPr>
        </p:nvSpPr>
        <p:spPr/>
        <p:txBody>
          <a:bodyPr/>
          <a:lstStyle/>
          <a:p>
            <a:fld id="{28D8995D-4157-47EB-8C7D-6CE91F5829FD}" type="slidenum">
              <a:rPr lang="is-IS" smtClean="0"/>
              <a:pPr/>
              <a:t>9</a:t>
            </a:fld>
            <a:endParaRPr lang="is-I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108DA29-4FDD-4371-B374-09845E1F472C}" type="datetimeFigureOut">
              <a:rPr lang="is-IS" smtClean="0"/>
              <a:pPr/>
              <a:t>12.4.2010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08DA29-4FDD-4371-B374-09845E1F472C}" type="datetimeFigureOut">
              <a:rPr lang="is-IS" smtClean="0"/>
              <a:pPr/>
              <a:t>12.4.2010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08DA29-4FDD-4371-B374-09845E1F472C}" type="datetimeFigureOut">
              <a:rPr lang="is-IS" smtClean="0"/>
              <a:pPr/>
              <a:t>12.4.2010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108DA29-4FDD-4371-B374-09845E1F472C}" type="datetimeFigureOut">
              <a:rPr lang="is-IS" smtClean="0"/>
              <a:pPr/>
              <a:t>12.4.2010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08DA29-4FDD-4371-B374-09845E1F472C}" type="datetimeFigureOut">
              <a:rPr lang="is-IS" smtClean="0"/>
              <a:pPr/>
              <a:t>12.4.2010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108DA29-4FDD-4371-B374-09845E1F472C}" type="datetimeFigureOut">
              <a:rPr lang="is-IS" smtClean="0"/>
              <a:pPr/>
              <a:t>12.4.2010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108DA29-4FDD-4371-B374-09845E1F472C}" type="datetimeFigureOut">
              <a:rPr lang="is-IS" smtClean="0"/>
              <a:pPr/>
              <a:t>12.4.2010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108DA29-4FDD-4371-B374-09845E1F472C}" type="datetimeFigureOut">
              <a:rPr lang="is-IS" smtClean="0"/>
              <a:pPr/>
              <a:t>12.4.2010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08DA29-4FDD-4371-B374-09845E1F472C}" type="datetimeFigureOut">
              <a:rPr lang="is-IS" smtClean="0"/>
              <a:pPr/>
              <a:t>12.4.2010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08DA29-4FDD-4371-B374-09845E1F472C}" type="datetimeFigureOut">
              <a:rPr lang="is-IS" smtClean="0"/>
              <a:pPr/>
              <a:t>12.4.2010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08DA29-4FDD-4371-B374-09845E1F472C}" type="datetimeFigureOut">
              <a:rPr lang="is-IS" smtClean="0"/>
              <a:pPr/>
              <a:t>12.4.2010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8B3493-5030-4E59-9B55-12167FED37C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DA29-4FDD-4371-B374-09845E1F472C}" type="datetimeFigureOut">
              <a:rPr lang="is-IS" smtClean="0"/>
              <a:pPr/>
              <a:t>12.4.2010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B3493-5030-4E59-9B55-12167FED37C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571612"/>
            <a:ext cx="7772400" cy="2786082"/>
          </a:xfrm>
        </p:spPr>
        <p:txBody>
          <a:bodyPr>
            <a:normAutofit fontScale="90000"/>
          </a:bodyPr>
          <a:lstStyle/>
          <a:p>
            <a:r>
              <a:rPr lang="is-IS" sz="6000" dirty="0" smtClean="0">
                <a:latin typeface="Perpetua" pitchFamily="18" charset="0"/>
              </a:rPr>
              <a:t>Skýrsla </a:t>
            </a:r>
            <a:br>
              <a:rPr lang="is-IS" sz="6000" dirty="0" smtClean="0">
                <a:latin typeface="Perpetua" pitchFamily="18" charset="0"/>
              </a:rPr>
            </a:br>
            <a:r>
              <a:rPr lang="is-IS" sz="6000" dirty="0" smtClean="0">
                <a:latin typeface="Perpetua" pitchFamily="18" charset="0"/>
              </a:rPr>
              <a:t>rannsóknarnefndar Alþingis um fall bankanna árið 2008</a:t>
            </a:r>
            <a:endParaRPr lang="is-IS" sz="6000" dirty="0">
              <a:latin typeface="Perpetua" pitchFamily="18" charset="0"/>
            </a:endParaRPr>
          </a:p>
        </p:txBody>
      </p:sp>
      <p:sp>
        <p:nvSpPr>
          <p:cNvPr id="6" name="Subtitle 5"/>
          <p:cNvSpPr>
            <a:spLocks noGrp="1"/>
          </p:cNvSpPr>
          <p:nvPr>
            <p:ph type="subTitle" idx="1"/>
          </p:nvPr>
        </p:nvSpPr>
        <p:spPr>
          <a:xfrm>
            <a:off x="1371600" y="4429132"/>
            <a:ext cx="6400800" cy="1209668"/>
          </a:xfrm>
        </p:spPr>
        <p:txBody>
          <a:bodyPr/>
          <a:lstStyle/>
          <a:p>
            <a:r>
              <a:rPr lang="is-IS" dirty="0" smtClean="0">
                <a:latin typeface="Perpetua" pitchFamily="18" charset="0"/>
              </a:rPr>
              <a:t>Blaðamannafundur </a:t>
            </a:r>
          </a:p>
          <a:p>
            <a:r>
              <a:rPr lang="is-IS" dirty="0" smtClean="0">
                <a:latin typeface="Perpetua" pitchFamily="18" charset="0"/>
              </a:rPr>
              <a:t>12. apríl 2010</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Vöxtur bankanna og trúverðugleiki</a:t>
            </a:r>
            <a:endParaRPr lang="is-IS" sz="3200" b="1" dirty="0">
              <a:latin typeface="Perpetua" pitchFamily="18" charset="0"/>
            </a:endParaRPr>
          </a:p>
        </p:txBody>
      </p:sp>
      <p:sp>
        <p:nvSpPr>
          <p:cNvPr id="11" name="Content Placeholder 10"/>
          <p:cNvSpPr>
            <a:spLocks noGrp="1"/>
          </p:cNvSpPr>
          <p:nvPr>
            <p:ph idx="1"/>
          </p:nvPr>
        </p:nvSpPr>
        <p:spPr>
          <a:xfrm>
            <a:off x="428596" y="1643050"/>
            <a:ext cx="8258204" cy="4643470"/>
          </a:xfrm>
        </p:spPr>
        <p:txBody>
          <a:bodyPr>
            <a:normAutofit fontScale="92500" lnSpcReduction="20000"/>
          </a:bodyPr>
          <a:lstStyle/>
          <a:p>
            <a:pPr marL="0" indent="0" algn="just">
              <a:spcBef>
                <a:spcPts val="1200"/>
              </a:spcBef>
              <a:buNone/>
            </a:pPr>
            <a:r>
              <a:rPr lang="is-IS" sz="1800" dirty="0" smtClean="0">
                <a:solidFill>
                  <a:schemeClr val="tx2">
                    <a:lumMod val="50000"/>
                  </a:schemeClr>
                </a:solidFill>
                <a:latin typeface="Perpetua" pitchFamily="18" charset="0"/>
              </a:rPr>
              <a:t>Önnur lönd sem eru með stór bankakerfi hafa ólíkt Íslandi haft eftirlit með stórum alþjóðlegum bönkum í mörg ár. Orðstír þeirra til margra ára varðandi eftirlit byggt á varúðarreglum gat því vegið upp á móti vanmætti þeirra til að veita fyllilega trausta vernd sem lánveitendur til þrautavara, a.m.k. í einhverjum mæli.</a:t>
            </a:r>
          </a:p>
          <a:p>
            <a:pPr>
              <a:spcBef>
                <a:spcPts val="1200"/>
              </a:spcBef>
            </a:pPr>
            <a:r>
              <a:rPr lang="is-IS" sz="1800" dirty="0" smtClean="0">
                <a:solidFill>
                  <a:schemeClr val="tx2">
                    <a:lumMod val="50000"/>
                  </a:schemeClr>
                </a:solidFill>
                <a:latin typeface="Perpetua" pitchFamily="18" charset="0"/>
              </a:rPr>
              <a:t>Fjármálaeftirlitið</a:t>
            </a:r>
          </a:p>
          <a:p>
            <a:pPr lvl="1"/>
            <a:r>
              <a:rPr lang="is-IS" sz="1600" dirty="0" smtClean="0">
                <a:solidFill>
                  <a:schemeClr val="tx2">
                    <a:lumMod val="50000"/>
                  </a:schemeClr>
                </a:solidFill>
                <a:latin typeface="Perpetua" pitchFamily="18" charset="0"/>
              </a:rPr>
              <a:t>FME var almennt undirmannað og einnig skorti mjög reynt starfsfólk.</a:t>
            </a:r>
          </a:p>
          <a:p>
            <a:pPr lvl="1"/>
            <a:r>
              <a:rPr lang="is-IS" sz="1600" dirty="0" smtClean="0">
                <a:solidFill>
                  <a:schemeClr val="tx2">
                    <a:lumMod val="50000"/>
                  </a:schemeClr>
                </a:solidFill>
                <a:latin typeface="Perpetua" pitchFamily="18" charset="0"/>
              </a:rPr>
              <a:t>Beitti ekki þeim heimildum sem það hafði.</a:t>
            </a:r>
          </a:p>
          <a:p>
            <a:pPr>
              <a:spcBef>
                <a:spcPts val="1200"/>
              </a:spcBef>
            </a:pPr>
            <a:r>
              <a:rPr lang="is-IS" sz="1800" dirty="0" smtClean="0">
                <a:solidFill>
                  <a:schemeClr val="tx2">
                    <a:lumMod val="50000"/>
                  </a:schemeClr>
                </a:solidFill>
                <a:latin typeface="Perpetua" pitchFamily="18" charset="0"/>
              </a:rPr>
              <a:t>Seðlabanki Íslands</a:t>
            </a:r>
          </a:p>
          <a:p>
            <a:pPr lvl="1"/>
            <a:r>
              <a:rPr lang="is-IS" sz="1600" dirty="0" smtClean="0">
                <a:solidFill>
                  <a:schemeClr val="tx2">
                    <a:lumMod val="50000"/>
                  </a:schemeClr>
                </a:solidFill>
                <a:latin typeface="Perpetua" pitchFamily="18" charset="0"/>
              </a:rPr>
              <a:t>Skammtímaskuldir þjóðarbúsins urðu um 15 sinnum gjaldeyrisvaraforði Seðlabanka Íslands, og skerti það trúverðugleika kerfisins.</a:t>
            </a:r>
          </a:p>
          <a:p>
            <a:pPr lvl="2"/>
            <a:r>
              <a:rPr lang="is-IS" sz="1200" dirty="0" smtClean="0">
                <a:solidFill>
                  <a:schemeClr val="tx2">
                    <a:lumMod val="50000"/>
                  </a:schemeClr>
                </a:solidFill>
                <a:latin typeface="Perpetua" pitchFamily="18" charset="0"/>
              </a:rPr>
              <a:t>Innlán kerfisins í erlendum gjaldmiðlum urðu um sex föld gjaldeyrisvaraforðinn, þetta jók áhættuna á áhlaupi á bankana.</a:t>
            </a:r>
          </a:p>
          <a:p>
            <a:r>
              <a:rPr lang="is-IS" sz="1800" dirty="0" smtClean="0">
                <a:solidFill>
                  <a:schemeClr val="tx2">
                    <a:lumMod val="50000"/>
                  </a:schemeClr>
                </a:solidFill>
                <a:latin typeface="Perpetua" pitchFamily="18" charset="0"/>
              </a:rPr>
              <a:t>Innstæðutryggingarsjóður</a:t>
            </a:r>
          </a:p>
          <a:p>
            <a:pPr lvl="1"/>
            <a:r>
              <a:rPr lang="is-IS" sz="1600" dirty="0" smtClean="0">
                <a:solidFill>
                  <a:schemeClr val="tx2">
                    <a:lumMod val="50000"/>
                  </a:schemeClr>
                </a:solidFill>
                <a:latin typeface="Perpetua" pitchFamily="18" charset="0"/>
              </a:rPr>
              <a:t>Var einnig með lítið fjármagn, miðað við mögulegar skuldbindingar. Minnkaði það einnig trúverðugleika kerfisins.</a:t>
            </a:r>
          </a:p>
          <a:p>
            <a:pPr>
              <a:buNone/>
            </a:pPr>
            <a:endParaRPr lang="is-IS" sz="1800" dirty="0" smtClean="0">
              <a:solidFill>
                <a:schemeClr val="tx2">
                  <a:lumMod val="50000"/>
                </a:schemeClr>
              </a:solidFill>
              <a:latin typeface="Perpetua" pitchFamily="18" charset="0"/>
            </a:endParaRPr>
          </a:p>
          <a:p>
            <a:pPr>
              <a:buNone/>
            </a:pPr>
            <a:r>
              <a:rPr lang="is-IS" sz="1800" dirty="0" smtClean="0">
                <a:solidFill>
                  <a:schemeClr val="tx2">
                    <a:lumMod val="50000"/>
                  </a:schemeClr>
                </a:solidFill>
                <a:latin typeface="Perpetua" pitchFamily="18" charset="0"/>
              </a:rPr>
              <a:t>	Auknar líkur voru því á áhlaupi, bæði á innlán og aðra fjármögnun – áhlaup hófst af fullum þunga í mars 2008, því var hrundið þá.</a:t>
            </a:r>
          </a:p>
          <a:p>
            <a:pPr>
              <a:spcBef>
                <a:spcPts val="0"/>
              </a:spcBef>
              <a:buNone/>
            </a:pPr>
            <a:r>
              <a:rPr lang="is-IS" sz="1800" dirty="0" smtClean="0">
                <a:solidFill>
                  <a:schemeClr val="tx2">
                    <a:lumMod val="50000"/>
                  </a:schemeClr>
                </a:solidFill>
                <a:latin typeface="Perpetua" pitchFamily="18" charset="0"/>
              </a:rPr>
              <a:t>	</a:t>
            </a:r>
            <a:endParaRPr lang="is-IS" sz="1800" b="1" dirty="0" smtClean="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57158" y="1071546"/>
            <a:ext cx="8258204" cy="714380"/>
          </a:xfrm>
        </p:spPr>
        <p:txBody>
          <a:bodyPr>
            <a:normAutofit/>
          </a:bodyPr>
          <a:lstStyle/>
          <a:p>
            <a:r>
              <a:rPr lang="is-IS" sz="3200" b="1" dirty="0" smtClean="0">
                <a:solidFill>
                  <a:schemeClr val="tx2">
                    <a:lumMod val="50000"/>
                  </a:schemeClr>
                </a:solidFill>
                <a:latin typeface="Perpetua" pitchFamily="18" charset="0"/>
              </a:rPr>
              <a:t>Skuldsetning eigenda bankanna</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785926"/>
            <a:ext cx="8258204" cy="4340237"/>
          </a:xfrm>
        </p:spPr>
        <p:txBody>
          <a:bodyPr>
            <a:noAutofit/>
          </a:bodyPr>
          <a:lstStyle/>
          <a:p>
            <a:pPr marL="0" lvl="1" indent="0">
              <a:spcBef>
                <a:spcPts val="0"/>
              </a:spcBef>
              <a:buNone/>
            </a:pPr>
            <a:r>
              <a:rPr lang="is-IS" sz="1800" dirty="0" smtClean="0">
                <a:solidFill>
                  <a:schemeClr val="tx2">
                    <a:lumMod val="50000"/>
                  </a:schemeClr>
                </a:solidFill>
                <a:latin typeface="Perpetua" pitchFamily="18" charset="0"/>
              </a:rPr>
              <a:t>Rannsóknarnefndin telur að eigendur  allra stóru bankanna þriggja og Straums-Burðaráss hafi fengið óeðlilega greiðan aðgang að lánsfé hjá þessum bönkum að því er virðist í krafti eignarhalds síns. </a:t>
            </a:r>
          </a:p>
          <a:p>
            <a:r>
              <a:rPr lang="is-IS" sz="1800" dirty="0" smtClean="0">
                <a:solidFill>
                  <a:schemeClr val="tx2">
                    <a:lumMod val="50000"/>
                  </a:schemeClr>
                </a:solidFill>
                <a:latin typeface="Perpetua" pitchFamily="18" charset="0"/>
              </a:rPr>
              <a:t>Stærstu áhættuskuldbindingar Glitnis, Kaupþings og Landsbankans voru helstu eigendur bankanna.</a:t>
            </a:r>
          </a:p>
          <a:p>
            <a:pPr lvl="1"/>
            <a:r>
              <a:rPr lang="is-IS" sz="1400" dirty="0" smtClean="0">
                <a:solidFill>
                  <a:schemeClr val="tx2">
                    <a:lumMod val="50000"/>
                  </a:schemeClr>
                </a:solidFill>
                <a:latin typeface="Perpetua" pitchFamily="18" charset="0"/>
              </a:rPr>
              <a:t>Þetta vekur spurningar um hvort lánveitingar séu ákveðnar á viðskiptalegum forsendum.</a:t>
            </a:r>
          </a:p>
          <a:p>
            <a:pPr lvl="1"/>
            <a:r>
              <a:rPr lang="is-IS" sz="1400" dirty="0" smtClean="0">
                <a:solidFill>
                  <a:schemeClr val="tx2">
                    <a:lumMod val="50000"/>
                  </a:schemeClr>
                </a:solidFill>
                <a:latin typeface="Perpetua" pitchFamily="18" charset="0"/>
              </a:rPr>
              <a:t>Rekstur bankanna einkenndist um margt af því að hámarka hag stærri hlutahafa sem héldu um stjórnartauma bankanna fremur en að reka trausta banka með hagsmuni allra hluthafa að leiðarljósi og sýna tilhlýðilega ábyrgð gagnvart kröfuhöfum.</a:t>
            </a:r>
          </a:p>
          <a:p>
            <a:r>
              <a:rPr lang="is-IS" sz="1600" dirty="0" smtClean="0">
                <a:solidFill>
                  <a:schemeClr val="tx2">
                    <a:lumMod val="50000"/>
                  </a:schemeClr>
                </a:solidFill>
                <a:latin typeface="Perpetua" pitchFamily="18" charset="0"/>
              </a:rPr>
              <a:t>Síðla árs 2007 og á árinu 2008 fór að þrengja að bönkunum. Þá virðast mörkin milli hagsmuna bankanna og hagsmuna stærstu hluthafa þeirra oft hafa verið óskýr og bankarnir lagt meira í það að styðja við eigendur sína en eðlilegt getur talist.</a:t>
            </a:r>
          </a:p>
          <a:p>
            <a:r>
              <a:rPr lang="is-IS" sz="1600" dirty="0" smtClean="0">
                <a:solidFill>
                  <a:schemeClr val="tx2">
                    <a:lumMod val="50000"/>
                  </a:schemeClr>
                </a:solidFill>
                <a:latin typeface="Perpetua" pitchFamily="18" charset="0"/>
              </a:rPr>
              <a:t>Rannsókn á fjárfestingum peningamarkaðssjóða á vegum rekstrarfélaga stóru bankanna þriggja leiddi í ljós að sjóðirnir fjárfestu mikið í verðbréfum tengdum eigendum bankanna. Vandséð er að tilviljun ein hafi ráðið þeim fjárfestingaákvörðunum.</a:t>
            </a:r>
          </a:p>
          <a:p>
            <a:endParaRPr lang="is-IS" sz="1800"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Glitnir banki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3074" name="Picture 2"/>
          <p:cNvPicPr>
            <a:picLocks noChangeAspect="1" noChangeArrowheads="1"/>
          </p:cNvPicPr>
          <p:nvPr/>
        </p:nvPicPr>
        <p:blipFill>
          <a:blip r:embed="rId4" cstate="print"/>
          <a:srcRect/>
          <a:stretch>
            <a:fillRect/>
          </a:stretch>
        </p:blipFill>
        <p:spPr bwMode="auto">
          <a:xfrm>
            <a:off x="5429256" y="1857364"/>
            <a:ext cx="3514692" cy="3600000"/>
          </a:xfrm>
          <a:prstGeom prst="rect">
            <a:avLst/>
          </a:prstGeom>
          <a:noFill/>
          <a:ln w="9525">
            <a:noFill/>
            <a:miter lim="800000"/>
            <a:headEnd/>
            <a:tailEnd/>
          </a:ln>
          <a:effectLst/>
        </p:spPr>
      </p:pic>
      <p:graphicFrame>
        <p:nvGraphicFramePr>
          <p:cNvPr id="7" name="Content Placeholder 3"/>
          <p:cNvGraphicFramePr>
            <a:graphicFrameLocks/>
          </p:cNvGraphicFramePr>
          <p:nvPr/>
        </p:nvGraphicFramePr>
        <p:xfrm>
          <a:off x="142844" y="1714488"/>
          <a:ext cx="5286411" cy="4075275"/>
        </p:xfrm>
        <a:graphic>
          <a:graphicData uri="http://schemas.openxmlformats.org/drawingml/2006/table">
            <a:tbl>
              <a:tblPr/>
              <a:tblGrid>
                <a:gridCol w="272851"/>
                <a:gridCol w="2727545"/>
                <a:gridCol w="714380"/>
                <a:gridCol w="785818"/>
                <a:gridCol w="110674"/>
                <a:gridCol w="675143"/>
              </a:tblGrid>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Eiginfjárgrunnur skv. 3. gr. FME - 30.06.2008 </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283.223</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mkr.</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Heildaráhættuskuldbindingar - okt. 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3.500.000</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a:solidFill>
                            <a:srgbClr val="000000"/>
                          </a:solidFill>
                          <a:latin typeface="Perpetua" pitchFamily="18" charset="0"/>
                          <a:ea typeface="Times New Roman"/>
                          <a:cs typeface="Times New Roman"/>
                        </a:rPr>
                        <a:t>mkr.</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Eigið fé, samstæðu - 30.06.2008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200.400</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mkr.</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a:txBody>
                    <a:bodyPr/>
                    <a:lstStyle/>
                    <a:p>
                      <a:pPr>
                        <a:lnSpc>
                          <a:spcPct val="115000"/>
                        </a:lnSpc>
                      </a:pPr>
                      <a:endParaRPr lang="is-IS" sz="1400" dirty="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gridSpan="2">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Glitnir </a:t>
                      </a:r>
                      <a:r>
                        <a:rPr lang="is-IS" sz="1100" b="1" dirty="0" smtClean="0">
                          <a:solidFill>
                            <a:srgbClr val="000000"/>
                          </a:solidFill>
                          <a:latin typeface="Perpetua" pitchFamily="18" charset="0"/>
                          <a:ea typeface="Times New Roman"/>
                          <a:cs typeface="Times New Roman"/>
                        </a:rPr>
                        <a:t>banki hf</a:t>
                      </a:r>
                      <a:r>
                        <a:rPr lang="is-IS" sz="1100" b="1" dirty="0">
                          <a:solidFill>
                            <a:srgbClr val="000000"/>
                          </a:solidFill>
                          <a:latin typeface="Perpetua" pitchFamily="18" charset="0"/>
                          <a:ea typeface="Times New Roman"/>
                          <a:cs typeface="Times New Roman"/>
                        </a:rPr>
                        <a:t>.</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0994">
                <a:tc>
                  <a:txBody>
                    <a:bodyPr/>
                    <a:lstStyle/>
                    <a:p>
                      <a:pPr algn="just">
                        <a:lnSpc>
                          <a:spcPct val="115000"/>
                        </a:lnSpc>
                        <a:spcAft>
                          <a:spcPts val="900"/>
                        </a:spcAft>
                      </a:pPr>
                      <a:r>
                        <a:rPr lang="is-IS" sz="1050" dirty="0">
                          <a:solidFill>
                            <a:srgbClr val="000000"/>
                          </a:solidFill>
                          <a:latin typeface="Perpetua" pitchFamily="18" charset="0"/>
                          <a:ea typeface="Times New Roman"/>
                          <a:cs typeface="Times New Roman"/>
                        </a:rPr>
                        <a:t>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ctr">
                        <a:lnSpc>
                          <a:spcPct val="115000"/>
                        </a:lnSpc>
                        <a:spcAft>
                          <a:spcPts val="900"/>
                        </a:spcAft>
                      </a:pPr>
                      <a:r>
                        <a:rPr lang="is-IS" sz="1100" b="1" dirty="0" smtClean="0">
                          <a:solidFill>
                            <a:srgbClr val="000000"/>
                          </a:solidFill>
                          <a:latin typeface="Perpetua" pitchFamily="18" charset="0"/>
                          <a:ea typeface="Times New Roman"/>
                          <a:cs typeface="Times New Roman"/>
                        </a:rPr>
                        <a:t>Hlutfall af </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r>
              <a:tr h="284050">
                <a:tc>
                  <a:txBody>
                    <a:bodyPr/>
                    <a:lstStyle/>
                    <a:p>
                      <a:pPr>
                        <a:lnSpc>
                          <a:spcPct val="115000"/>
                        </a:lnSpc>
                      </a:pPr>
                      <a:endParaRPr lang="is-IS" sz="1400" dirty="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Skuld-</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Eiginfj. gr.</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Heildar-</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ct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2765">
                <a:tc>
                  <a:txBody>
                    <a:bodyPr/>
                    <a:lstStyle/>
                    <a:p>
                      <a:pPr algn="just">
                        <a:lnSpc>
                          <a:spcPct val="115000"/>
                        </a:lnSpc>
                        <a:spcAft>
                          <a:spcPts val="900"/>
                        </a:spcAft>
                      </a:pPr>
                      <a:r>
                        <a:rPr lang="is-IS" sz="1050" b="1" dirty="0">
                          <a:solidFill>
                            <a:srgbClr val="000000"/>
                          </a:solidFill>
                          <a:latin typeface="Perpetua" pitchFamily="18" charset="0"/>
                          <a:ea typeface="Times New Roman"/>
                          <a:cs typeface="Times New Roman"/>
                        </a:rPr>
                        <a:t>Nr.</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Samstæða                                       í mkr.</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bindingar</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skv. FME</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skuldbind.</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Landsbanki Íslands hf.</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77.108</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27,2%</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2,2%</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2</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Milestone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65.845</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23,2%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1,9%</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73376">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3</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200" dirty="0" smtClean="0">
                          <a:latin typeface="Perpetua" pitchFamily="18" charset="0"/>
                          <a:ea typeface="Calibri"/>
                          <a:cs typeface="Times New Roman"/>
                        </a:rPr>
                        <a:t>Fjárfestinga félagið Gaumur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54.832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19,4%</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1,6%</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4</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Ker </a:t>
                      </a:r>
                      <a:r>
                        <a:rPr lang="is-IS" sz="1100" dirty="0" smtClean="0">
                          <a:solidFill>
                            <a:srgbClr val="000000"/>
                          </a:solidFill>
                          <a:latin typeface="Perpetua" pitchFamily="18" charset="0"/>
                          <a:ea typeface="Times New Roman"/>
                          <a:cs typeface="Times New Roman"/>
                        </a:rPr>
                        <a:t>hf.</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50.527</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17,8%</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5</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Exista 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43.986</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15,5%</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a:t>
                      </a:r>
                      <a:endParaRPr lang="is-IS" sz="16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6</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Landic Property 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40.720</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14,4%</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1,2%</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7</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Saxhóll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39.350</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13,9%</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FL Group</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38.012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13,4%</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9</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Eignarhaldsfélagið Fasteign hf.</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33.691</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11,9%</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1,0%</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10</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Barclays Bank</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31.438</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11,1%</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0,9%</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par>
                                <p:cTn id="8" presetID="3" presetClass="exit" presetSubtype="10" fill="hold" nodeType="withEffect">
                                  <p:stCondLst>
                                    <p:cond delay="0"/>
                                  </p:stCondLst>
                                  <p:childTnLst>
                                    <p:animEffect transition="out" filter="blinds(horizontal)">
                                      <p:cBhvr>
                                        <p:cTn id="9" dur="500"/>
                                        <p:tgtEl>
                                          <p:spTgt spid="3074"/>
                                        </p:tgtEl>
                                      </p:cBhvr>
                                    </p:animEffect>
                                    <p:set>
                                      <p:cBhvr>
                                        <p:cTn id="10" dur="1" fill="hold">
                                          <p:stCondLst>
                                            <p:cond delay="499"/>
                                          </p:stCondLst>
                                        </p:cTn>
                                        <p:tgtEl>
                                          <p:spTgt spid="30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Glitnir banki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5572132" y="2071678"/>
            <a:ext cx="3387715" cy="3600000"/>
          </a:xfrm>
          <a:prstGeom prst="rect">
            <a:avLst/>
          </a:prstGeom>
          <a:noFill/>
          <a:ln w="9525">
            <a:noFill/>
            <a:miter lim="800000"/>
            <a:headEnd/>
            <a:tailEnd/>
          </a:ln>
          <a:effectLst/>
        </p:spPr>
      </p:pic>
      <p:graphicFrame>
        <p:nvGraphicFramePr>
          <p:cNvPr id="7" name="Content Placeholder 3"/>
          <p:cNvGraphicFramePr>
            <a:graphicFrameLocks/>
          </p:cNvGraphicFramePr>
          <p:nvPr/>
        </p:nvGraphicFramePr>
        <p:xfrm>
          <a:off x="142844" y="1714488"/>
          <a:ext cx="5286411" cy="4075275"/>
        </p:xfrm>
        <a:graphic>
          <a:graphicData uri="http://schemas.openxmlformats.org/drawingml/2006/table">
            <a:tbl>
              <a:tblPr/>
              <a:tblGrid>
                <a:gridCol w="272851"/>
                <a:gridCol w="2727545"/>
                <a:gridCol w="714380"/>
                <a:gridCol w="785818"/>
                <a:gridCol w="110674"/>
                <a:gridCol w="675143"/>
              </a:tblGrid>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Eiginfjárgrunnur skv. 3. gr. FME - 30.06.2008 </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283.223</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mkr.</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Heildaráhættuskuldbindingar - okt. 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3.500.000</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a:solidFill>
                            <a:srgbClr val="000000"/>
                          </a:solidFill>
                          <a:latin typeface="Perpetua" pitchFamily="18" charset="0"/>
                          <a:ea typeface="Times New Roman"/>
                          <a:cs typeface="Times New Roman"/>
                        </a:rPr>
                        <a:t>mkr.</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Eigið fé, samstæðu - 30.06.2008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200.400</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mkr.</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a:txBody>
                    <a:bodyPr/>
                    <a:lstStyle/>
                    <a:p>
                      <a:pPr>
                        <a:lnSpc>
                          <a:spcPct val="115000"/>
                        </a:lnSpc>
                      </a:pPr>
                      <a:endParaRPr lang="is-IS" sz="1400" dirty="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gridSpan="2">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62511">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Glitnir </a:t>
                      </a:r>
                      <a:r>
                        <a:rPr lang="is-IS" sz="1100" b="1" dirty="0" smtClean="0">
                          <a:solidFill>
                            <a:srgbClr val="000000"/>
                          </a:solidFill>
                          <a:latin typeface="Perpetua" pitchFamily="18" charset="0"/>
                          <a:ea typeface="Times New Roman"/>
                          <a:cs typeface="Times New Roman"/>
                        </a:rPr>
                        <a:t>banki hf</a:t>
                      </a:r>
                      <a:r>
                        <a:rPr lang="is-IS" sz="1100" b="1" dirty="0">
                          <a:solidFill>
                            <a:srgbClr val="000000"/>
                          </a:solidFill>
                          <a:latin typeface="Perpetua" pitchFamily="18" charset="0"/>
                          <a:ea typeface="Times New Roman"/>
                          <a:cs typeface="Times New Roman"/>
                        </a:rPr>
                        <a:t>.</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240994">
                <a:tc>
                  <a:txBody>
                    <a:bodyPr/>
                    <a:lstStyle/>
                    <a:p>
                      <a:pPr algn="just">
                        <a:lnSpc>
                          <a:spcPct val="115000"/>
                        </a:lnSpc>
                        <a:spcAft>
                          <a:spcPts val="900"/>
                        </a:spcAft>
                      </a:pPr>
                      <a:r>
                        <a:rPr lang="is-IS" sz="1050" dirty="0">
                          <a:solidFill>
                            <a:srgbClr val="000000"/>
                          </a:solidFill>
                          <a:latin typeface="Perpetua" pitchFamily="18" charset="0"/>
                          <a:ea typeface="Times New Roman"/>
                          <a:cs typeface="Times New Roman"/>
                        </a:rPr>
                        <a:t>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ctr">
                        <a:lnSpc>
                          <a:spcPct val="115000"/>
                        </a:lnSpc>
                        <a:spcAft>
                          <a:spcPts val="900"/>
                        </a:spcAft>
                      </a:pPr>
                      <a:r>
                        <a:rPr lang="is-IS" sz="1100" b="1" dirty="0" smtClean="0">
                          <a:solidFill>
                            <a:srgbClr val="000000"/>
                          </a:solidFill>
                          <a:latin typeface="Perpetua" pitchFamily="18" charset="0"/>
                          <a:ea typeface="Times New Roman"/>
                          <a:cs typeface="Times New Roman"/>
                        </a:rPr>
                        <a:t>Hlutfall af </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r>
              <a:tr h="284050">
                <a:tc>
                  <a:txBody>
                    <a:bodyPr/>
                    <a:lstStyle/>
                    <a:p>
                      <a:pPr>
                        <a:lnSpc>
                          <a:spcPct val="115000"/>
                        </a:lnSpc>
                      </a:pPr>
                      <a:endParaRPr lang="is-IS" sz="1400" dirty="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Skuld-</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Eiginfj. gr.</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Heildar-</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ct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2765">
                <a:tc>
                  <a:txBody>
                    <a:bodyPr/>
                    <a:lstStyle/>
                    <a:p>
                      <a:pPr algn="just">
                        <a:lnSpc>
                          <a:spcPct val="115000"/>
                        </a:lnSpc>
                        <a:spcAft>
                          <a:spcPts val="900"/>
                        </a:spcAft>
                      </a:pPr>
                      <a:r>
                        <a:rPr lang="is-IS" sz="1050" b="1" dirty="0">
                          <a:solidFill>
                            <a:srgbClr val="000000"/>
                          </a:solidFill>
                          <a:latin typeface="Perpetua" pitchFamily="18" charset="0"/>
                          <a:ea typeface="Times New Roman"/>
                          <a:cs typeface="Times New Roman"/>
                        </a:rPr>
                        <a:t>Nr.</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Samstæða                                       í mkr.</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bindingar</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skv. FME</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skuldbind.</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Landsbanki Íslands hf.</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77.108</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27,2%</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2,2%</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2</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Milestone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65.845</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23,2%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1,9%</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73376">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3</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200" dirty="0" smtClean="0">
                          <a:latin typeface="Perpetua" pitchFamily="18" charset="0"/>
                          <a:ea typeface="Calibri"/>
                          <a:cs typeface="Times New Roman"/>
                        </a:rPr>
                        <a:t>Fjárfestinga félagið Gaumur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54.832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19,4%</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1,6%</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4</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Ker </a:t>
                      </a:r>
                      <a:r>
                        <a:rPr lang="is-IS" sz="1100" dirty="0" smtClean="0">
                          <a:solidFill>
                            <a:srgbClr val="000000"/>
                          </a:solidFill>
                          <a:latin typeface="Perpetua" pitchFamily="18" charset="0"/>
                          <a:ea typeface="Times New Roman"/>
                          <a:cs typeface="Times New Roman"/>
                        </a:rPr>
                        <a:t>hf.</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50.527</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17,8%</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5</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Exista 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43.986</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15,5%</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a:t>
                      </a:r>
                      <a:endParaRPr lang="is-IS" sz="16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6</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Landic Property 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40.720</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14,4%</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1,2%</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7</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Saxhóll ehf.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39.350</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13,9%</a:t>
                      </a:r>
                      <a:endParaRPr lang="is-IS" sz="16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FL Group</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38.012</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13,4%</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9</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Eignarhaldsfélagið Fasteign hf.</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33.691</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11,9%</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1,0%</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5767">
                <a:tc>
                  <a:txBody>
                    <a:bodyPr/>
                    <a:lstStyle/>
                    <a:p>
                      <a:pPr algn="r">
                        <a:lnSpc>
                          <a:spcPct val="115000"/>
                        </a:lnSpc>
                        <a:spcAft>
                          <a:spcPts val="900"/>
                        </a:spcAft>
                      </a:pPr>
                      <a:r>
                        <a:rPr lang="is-IS" sz="1050" dirty="0">
                          <a:solidFill>
                            <a:srgbClr val="000000"/>
                          </a:solidFill>
                          <a:latin typeface="Perpetua" pitchFamily="18" charset="0"/>
                          <a:ea typeface="Times New Roman"/>
                          <a:cs typeface="Times New Roman"/>
                        </a:rPr>
                        <a:t>10</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Barclays Bank</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31.438</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11,1%</a:t>
                      </a:r>
                      <a:endParaRPr lang="is-IS" sz="16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0,9%</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pPr algn="r">
                        <a:lnSpc>
                          <a:spcPct val="115000"/>
                        </a:lnSpc>
                        <a:spcAft>
                          <a:spcPts val="900"/>
                        </a:spcAft>
                      </a:pP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blinds(horizontal)">
                                      <p:cBhvr>
                                        <p:cTn id="7" dur="5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Kaupþing banki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4098" name="Picture 2"/>
          <p:cNvPicPr>
            <a:picLocks noChangeAspect="1" noChangeArrowheads="1"/>
          </p:cNvPicPr>
          <p:nvPr/>
        </p:nvPicPr>
        <p:blipFill>
          <a:blip r:embed="rId4" cstate="print"/>
          <a:srcRect/>
          <a:stretch>
            <a:fillRect/>
          </a:stretch>
        </p:blipFill>
        <p:spPr bwMode="auto">
          <a:xfrm>
            <a:off x="5429256" y="1857364"/>
            <a:ext cx="3915464" cy="3600000"/>
          </a:xfrm>
          <a:prstGeom prst="rect">
            <a:avLst/>
          </a:prstGeom>
          <a:noFill/>
          <a:ln w="9525">
            <a:noFill/>
            <a:miter lim="800000"/>
            <a:headEnd/>
            <a:tailEnd/>
          </a:ln>
          <a:effectLst/>
        </p:spPr>
      </p:pic>
      <p:graphicFrame>
        <p:nvGraphicFramePr>
          <p:cNvPr id="8" name="Content Placeholder 3"/>
          <p:cNvGraphicFramePr>
            <a:graphicFrameLocks noGrp="1"/>
          </p:cNvGraphicFramePr>
          <p:nvPr>
            <p:ph idx="1"/>
          </p:nvPr>
        </p:nvGraphicFramePr>
        <p:xfrm>
          <a:off x="142844" y="1928802"/>
          <a:ext cx="5214973" cy="4037540"/>
        </p:xfrm>
        <a:graphic>
          <a:graphicData uri="http://schemas.openxmlformats.org/drawingml/2006/table">
            <a:tbl>
              <a:tblPr/>
              <a:tblGrid>
                <a:gridCol w="385513"/>
                <a:gridCol w="2545041"/>
                <a:gridCol w="712783"/>
                <a:gridCol w="819097"/>
                <a:gridCol w="752539"/>
              </a:tblGrid>
              <a:tr h="209806">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Eiginfjárgrunnur skv. 3. gr. FME - 30.06.2008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582.949</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381464">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Heildaráhættuskuldbindingar - okt. 2008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6.000.000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gridSpan="2">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Eigið fé, samstæðu - 30.06.2008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437.700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Kaupþing </a:t>
                      </a:r>
                      <a:r>
                        <a:rPr lang="is-IS" sz="1100" b="1" dirty="0" smtClean="0">
                          <a:solidFill>
                            <a:srgbClr val="000000"/>
                          </a:solidFill>
                          <a:latin typeface="Perpetua" pitchFamily="18" charset="0"/>
                          <a:ea typeface="Times New Roman"/>
                          <a:cs typeface="Times New Roman"/>
                        </a:rPr>
                        <a:t>banki </a:t>
                      </a:r>
                      <a:r>
                        <a:rPr lang="is-IS" sz="1100" b="1" dirty="0">
                          <a:solidFill>
                            <a:srgbClr val="000000"/>
                          </a:solidFill>
                          <a:latin typeface="Perpetua" pitchFamily="18" charset="0"/>
                          <a:ea typeface="Times New Roman"/>
                          <a:cs typeface="Times New Roman"/>
                        </a:rPr>
                        <a:t>hf.</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is-IS" sz="1400" dirty="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0733">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a:lnSpc>
                          <a:spcPct val="115000"/>
                        </a:lnSpc>
                        <a:spcAft>
                          <a:spcPts val="0"/>
                        </a:spcAft>
                      </a:pPr>
                      <a:r>
                        <a:rPr lang="is-IS" sz="1100" b="1" dirty="0" smtClean="0">
                          <a:solidFill>
                            <a:srgbClr val="000000"/>
                          </a:solidFill>
                          <a:latin typeface="Perpetua" pitchFamily="18" charset="0"/>
                          <a:ea typeface="Times New Roman"/>
                          <a:cs typeface="Times New Roman"/>
                        </a:rPr>
                        <a:t>Hlutfall af</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r>
              <a:tr h="209806">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Skuld-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Eiginfj. gr.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Heildar-</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Nr.</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Samstæða                                       í mkr.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bindingar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skv. FME</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skuldbind.</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0733">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Robert Tchenguiz og tengd félög</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278.819</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33,1%</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4,6%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Exista hf.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238.857</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25,3%</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4,0%</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3</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Nykredit Bank</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228.003</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20,3%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3,8%</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Bank of England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108.067</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18,5%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1,8%</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Fjárfestinga félagið </a:t>
                      </a:r>
                      <a:r>
                        <a:rPr lang="is-IS" sz="1100" dirty="0">
                          <a:solidFill>
                            <a:srgbClr val="000000"/>
                          </a:solidFill>
                          <a:latin typeface="Perpetua" pitchFamily="18" charset="0"/>
                          <a:ea typeface="Times New Roman"/>
                          <a:cs typeface="Times New Roman"/>
                        </a:rPr>
                        <a:t>Gaumur ehf.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103.024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17,0%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1,7%</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Kjalar ehf.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96.172</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14,6%</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Skúli Þorvaldsson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80.334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Mosaic Fashions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78.719</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13,5%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Magnolia Finance VI </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68.741</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11,8%</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Citibank</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68.375</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6,5%</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xit" presetSubtype="10" fill="hold" nodeType="withEffect">
                                  <p:stCondLst>
                                    <p:cond delay="0"/>
                                  </p:stCondLst>
                                  <p:childTnLst>
                                    <p:animEffect transition="out" filter="blinds(horizontal)">
                                      <p:cBhvr>
                                        <p:cTn id="6" dur="500"/>
                                        <p:tgtEl>
                                          <p:spTgt spid="4098"/>
                                        </p:tgtEl>
                                      </p:cBhvr>
                                    </p:animEffect>
                                    <p:set>
                                      <p:cBhvr>
                                        <p:cTn id="7" dur="1" fill="hold">
                                          <p:stCondLst>
                                            <p:cond delay="499"/>
                                          </p:stCondLst>
                                        </p:cTn>
                                        <p:tgtEl>
                                          <p:spTgt spid="409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Kaupþing banki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4100" name="Picture 4"/>
          <p:cNvPicPr>
            <a:picLocks noChangeAspect="1" noChangeArrowheads="1"/>
          </p:cNvPicPr>
          <p:nvPr/>
        </p:nvPicPr>
        <p:blipFill>
          <a:blip r:embed="rId4" cstate="print"/>
          <a:srcRect/>
          <a:stretch>
            <a:fillRect/>
          </a:stretch>
        </p:blipFill>
        <p:spPr bwMode="auto">
          <a:xfrm>
            <a:off x="5438377" y="2143116"/>
            <a:ext cx="3705623" cy="3600000"/>
          </a:xfrm>
          <a:prstGeom prst="rect">
            <a:avLst/>
          </a:prstGeom>
          <a:noFill/>
          <a:ln w="9525">
            <a:noFill/>
            <a:miter lim="800000"/>
            <a:headEnd/>
            <a:tailEnd/>
          </a:ln>
          <a:effectLst/>
        </p:spPr>
      </p:pic>
      <p:graphicFrame>
        <p:nvGraphicFramePr>
          <p:cNvPr id="8" name="Content Placeholder 3"/>
          <p:cNvGraphicFramePr>
            <a:graphicFrameLocks noGrp="1"/>
          </p:cNvGraphicFramePr>
          <p:nvPr>
            <p:ph idx="1"/>
          </p:nvPr>
        </p:nvGraphicFramePr>
        <p:xfrm>
          <a:off x="142844" y="1928802"/>
          <a:ext cx="5214973" cy="4037540"/>
        </p:xfrm>
        <a:graphic>
          <a:graphicData uri="http://schemas.openxmlformats.org/drawingml/2006/table">
            <a:tbl>
              <a:tblPr/>
              <a:tblGrid>
                <a:gridCol w="385513"/>
                <a:gridCol w="2545041"/>
                <a:gridCol w="712783"/>
                <a:gridCol w="819097"/>
                <a:gridCol w="752539"/>
              </a:tblGrid>
              <a:tr h="209806">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Eiginfjárgrunnur skv. 3. gr. FME - 30.06.2008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582.949</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381464">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Heildaráhættuskuldbindingar - okt. 2008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6.000.000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gridSpan="2">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Eigið fé, samstæðu - 30.06.2008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437.700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9806">
                <a:tc gridSpan="2">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Kaupþing </a:t>
                      </a:r>
                      <a:r>
                        <a:rPr lang="is-IS" sz="1100" b="1" dirty="0" smtClean="0">
                          <a:solidFill>
                            <a:srgbClr val="000000"/>
                          </a:solidFill>
                          <a:latin typeface="Perpetua" pitchFamily="18" charset="0"/>
                          <a:ea typeface="Times New Roman"/>
                          <a:cs typeface="Times New Roman"/>
                        </a:rPr>
                        <a:t>banki </a:t>
                      </a:r>
                      <a:r>
                        <a:rPr lang="is-IS" sz="1100" b="1" dirty="0">
                          <a:solidFill>
                            <a:srgbClr val="000000"/>
                          </a:solidFill>
                          <a:latin typeface="Perpetua" pitchFamily="18" charset="0"/>
                          <a:ea typeface="Times New Roman"/>
                          <a:cs typeface="Times New Roman"/>
                        </a:rPr>
                        <a:t>hf.</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is-IS" sz="1400" dirty="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0733">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a:lnSpc>
                          <a:spcPct val="115000"/>
                        </a:lnSpc>
                        <a:spcAft>
                          <a:spcPts val="0"/>
                        </a:spcAft>
                      </a:pPr>
                      <a:r>
                        <a:rPr lang="is-IS" sz="1100" b="1" dirty="0" smtClean="0">
                          <a:solidFill>
                            <a:srgbClr val="000000"/>
                          </a:solidFill>
                          <a:latin typeface="Perpetua" pitchFamily="18" charset="0"/>
                          <a:ea typeface="Times New Roman"/>
                          <a:cs typeface="Times New Roman"/>
                        </a:rPr>
                        <a:t>Hlutfall af</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r>
              <a:tr h="209806">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Skuld-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Eiginfj. gr.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Heildar-</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Nr.</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Samstæða                                       í mkr.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bindingar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skv. FME</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skuldbind.</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0733">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Robert Tchenguiz og tengd félög</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278.819</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33,1%</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4,6%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Exista hf.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238.857</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25,3%</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4,0%</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3</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Nykredit Bank</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228.003</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20,3%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3,8%</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Bank of England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108.067</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18,5%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1,8%</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Fjárfestinga félagið </a:t>
                      </a:r>
                      <a:r>
                        <a:rPr lang="is-IS" sz="1100" dirty="0">
                          <a:solidFill>
                            <a:srgbClr val="000000"/>
                          </a:solidFill>
                          <a:latin typeface="Perpetua" pitchFamily="18" charset="0"/>
                          <a:ea typeface="Times New Roman"/>
                          <a:cs typeface="Times New Roman"/>
                        </a:rPr>
                        <a:t>Gaumur ehf.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103.024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17,0%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1,7%</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Kjalar ehf.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96.172</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14,6%</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Skúli Þorvaldsson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80.334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Mosaic Fashions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78.719</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13,5%</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Magnolia Finance VI </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68.741</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11,8%</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90733">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Citibank</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68.375</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6,5%</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linds(horizontal)">
                                      <p:cBhvr>
                                        <p:cTn id="7"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Landsbanki Íslands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5429256" y="2143116"/>
            <a:ext cx="3119457" cy="3600000"/>
          </a:xfrm>
          <a:prstGeom prst="rect">
            <a:avLst/>
          </a:prstGeom>
          <a:noFill/>
          <a:ln w="9525">
            <a:noFill/>
            <a:miter lim="800000"/>
            <a:headEnd/>
            <a:tailEnd/>
          </a:ln>
          <a:effectLst/>
        </p:spPr>
      </p:pic>
      <p:pic>
        <p:nvPicPr>
          <p:cNvPr id="5124" name="Picture 4"/>
          <p:cNvPicPr>
            <a:picLocks noChangeAspect="1" noChangeArrowheads="1"/>
          </p:cNvPicPr>
          <p:nvPr/>
        </p:nvPicPr>
        <p:blipFill>
          <a:blip r:embed="rId5" cstate="print"/>
          <a:srcRect/>
          <a:stretch>
            <a:fillRect/>
          </a:stretch>
        </p:blipFill>
        <p:spPr bwMode="auto">
          <a:xfrm>
            <a:off x="5507077" y="1857364"/>
            <a:ext cx="3636923" cy="3600000"/>
          </a:xfrm>
          <a:prstGeom prst="rect">
            <a:avLst/>
          </a:prstGeom>
          <a:noFill/>
          <a:ln w="9525">
            <a:noFill/>
            <a:miter lim="800000"/>
            <a:headEnd/>
            <a:tailEnd/>
          </a:ln>
          <a:effectLst/>
        </p:spPr>
      </p:pic>
      <p:graphicFrame>
        <p:nvGraphicFramePr>
          <p:cNvPr id="11" name="Content Placeholder 5"/>
          <p:cNvGraphicFramePr>
            <a:graphicFrameLocks noGrp="1"/>
          </p:cNvGraphicFramePr>
          <p:nvPr>
            <p:ph idx="1"/>
          </p:nvPr>
        </p:nvGraphicFramePr>
        <p:xfrm>
          <a:off x="142844" y="1714488"/>
          <a:ext cx="5143536" cy="4020532"/>
        </p:xfrm>
        <a:graphic>
          <a:graphicData uri="http://schemas.openxmlformats.org/drawingml/2006/table">
            <a:tbl>
              <a:tblPr/>
              <a:tblGrid>
                <a:gridCol w="233120"/>
                <a:gridCol w="124070"/>
                <a:gridCol w="2428892"/>
                <a:gridCol w="785818"/>
                <a:gridCol w="800209"/>
                <a:gridCol w="128484"/>
                <a:gridCol w="642943"/>
              </a:tblGrid>
              <a:tr h="214371">
                <a:tc gridSpan="3">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Eiginfjárgrunnur skv. 3. gr. FME - 30.06.2008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380.270</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14371">
                <a:tc gridSpan="3">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Heildaráhættuskuldbindingar - okt. 2008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3.600.000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gridSpan="3">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Eigið fé, samstæðu - 30.06.2008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201.800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gridSpan="3">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Landsbanki Íslands hf.</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4883">
                <a:tc gridSpan="2">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ctr">
                        <a:lnSpc>
                          <a:spcPct val="115000"/>
                        </a:lnSpc>
                        <a:spcAft>
                          <a:spcPts val="0"/>
                        </a:spcAft>
                      </a:pPr>
                      <a:r>
                        <a:rPr lang="is-IS" sz="1100" b="1" dirty="0" smtClean="0">
                          <a:solidFill>
                            <a:srgbClr val="000000"/>
                          </a:solidFill>
                          <a:latin typeface="Perpetua" pitchFamily="18" charset="0"/>
                          <a:ea typeface="Times New Roman"/>
                          <a:cs typeface="Times New Roman"/>
                        </a:rPr>
                        <a:t>Hlutfall af </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r>
              <a:tr h="214371">
                <a:tc gridSpan="2">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Skuld-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Eiginfj. gr.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Heildar-</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230899">
                <a:tc gridSpan="2">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Nr.</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Samstæða                                       í mkr.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bindingar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skv. FME</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skuldbind.</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Calibri"/>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Björgólfur </a:t>
                      </a:r>
                      <a:r>
                        <a:rPr lang="is-IS" sz="1100" dirty="0" smtClean="0">
                          <a:solidFill>
                            <a:srgbClr val="000000"/>
                          </a:solidFill>
                          <a:latin typeface="Perpetua" pitchFamily="18" charset="0"/>
                          <a:ea typeface="Times New Roman"/>
                          <a:cs typeface="Times New Roman"/>
                        </a:rPr>
                        <a:t>Thor Björgólfsson</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is-IS" sz="1100" dirty="0" smtClean="0">
                          <a:solidFill>
                            <a:srgbClr val="000000"/>
                          </a:solidFill>
                          <a:latin typeface="Perpetua" pitchFamily="18" charset="0"/>
                          <a:ea typeface="Calibri"/>
                          <a:cs typeface="Times New Roman"/>
                        </a:rPr>
                        <a:t>141.480</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37.2%</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3,9%</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Calibri"/>
                          <a:cs typeface="Times New Roman"/>
                        </a:rPr>
                        <a:t>2</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Fjárfestingafélagið Gaumur ehf. og tengd félög</a:t>
                      </a: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96.446</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25.4%</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2,7%</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3</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Björgólfur Guðmundsson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90.387</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23,8%</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2,5%</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FL Group</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83.757</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22,0%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Gísli Þór Reynisson</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78.513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20,6%</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2,2%</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Eimskip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72.425</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19,0%</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2,0%</a:t>
                      </a:r>
                      <a:endParaRPr lang="is-IS" sz="14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Straumur-Burðarás Fjárfestingabanki </a:t>
                      </a:r>
                      <a:r>
                        <a:rPr lang="is-IS" sz="1100" dirty="0">
                          <a:solidFill>
                            <a:srgbClr val="000000"/>
                          </a:solidFill>
                          <a:latin typeface="Perpetua" pitchFamily="18" charset="0"/>
                          <a:ea typeface="Times New Roman"/>
                          <a:cs typeface="Times New Roman"/>
                        </a:rPr>
                        <a:t>hf.</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72.062</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19,0%</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2,0%</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Bergur-Huginn ehf.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59.125</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15,5%</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Stytta ehf.</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54.194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14,3%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1,5%</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pPr algn="just">
                        <a:lnSpc>
                          <a:spcPct val="115000"/>
                        </a:lnSpc>
                        <a:spcAft>
                          <a:spcPts val="0"/>
                        </a:spcAft>
                      </a:pP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Nýsir hf.</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43.861</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11,5%</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1,2%</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is-I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nodeType="clickEffect">
                                  <p:stCondLst>
                                    <p:cond delay="0"/>
                                  </p:stCondLst>
                                  <p:childTnLst>
                                    <p:animEffect transition="out" filter="blinds(horizontal)">
                                      <p:cBhvr>
                                        <p:cTn id="6" dur="500"/>
                                        <p:tgtEl>
                                          <p:spTgt spid="5124"/>
                                        </p:tgtEl>
                                      </p:cBhvr>
                                    </p:animEffect>
                                    <p:set>
                                      <p:cBhvr>
                                        <p:cTn id="7" dur="1" fill="hold">
                                          <p:stCondLst>
                                            <p:cond delay="499"/>
                                          </p:stCondLst>
                                        </p:cTn>
                                        <p:tgtEl>
                                          <p:spTgt spid="5124"/>
                                        </p:tgtEl>
                                        <p:attrNameLst>
                                          <p:attrName>style.visibility</p:attrName>
                                        </p:attrNameLst>
                                      </p:cBhvr>
                                      <p:to>
                                        <p:strVal val="hidden"/>
                                      </p:to>
                                    </p:set>
                                  </p:childTnLst>
                                </p:cTn>
                              </p:par>
                              <p:par>
                                <p:cTn id="8" presetID="3" presetClass="entr" presetSubtype="10" fill="hold" nodeType="withEffect">
                                  <p:stCondLst>
                                    <p:cond delay="0"/>
                                  </p:stCondLst>
                                  <p:childTnLst>
                                    <p:set>
                                      <p:cBhvr>
                                        <p:cTn id="9" dur="1" fill="hold">
                                          <p:stCondLst>
                                            <p:cond delay="0"/>
                                          </p:stCondLst>
                                        </p:cTn>
                                        <p:tgtEl>
                                          <p:spTgt spid="5123"/>
                                        </p:tgtEl>
                                        <p:attrNameLst>
                                          <p:attrName>style.visibility</p:attrName>
                                        </p:attrNameLst>
                                      </p:cBhvr>
                                      <p:to>
                                        <p:strVal val="visible"/>
                                      </p:to>
                                    </p:set>
                                    <p:animEffect transition="in" filter="blinds(horizontal)">
                                      <p:cBhvr>
                                        <p:cTn id="10"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428628"/>
          </a:xfrm>
        </p:spPr>
        <p:txBody>
          <a:bodyPr>
            <a:noAutofit/>
          </a:bodyPr>
          <a:lstStyle/>
          <a:p>
            <a:r>
              <a:rPr lang="is-IS" sz="3600" b="1" dirty="0" smtClean="0">
                <a:solidFill>
                  <a:schemeClr val="tx2">
                    <a:lumMod val="50000"/>
                  </a:schemeClr>
                </a:solidFill>
                <a:latin typeface="Perpetua" pitchFamily="18" charset="0"/>
              </a:rPr>
              <a:t>Landsbanki Íslands hf.</a:t>
            </a:r>
            <a:endParaRPr lang="is-IS" sz="3600" b="1"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5123" name="Picture 3"/>
          <p:cNvPicPr>
            <a:picLocks noChangeAspect="1" noChangeArrowheads="1"/>
          </p:cNvPicPr>
          <p:nvPr/>
        </p:nvPicPr>
        <p:blipFill>
          <a:blip r:embed="rId4" cstate="print"/>
          <a:srcRect/>
          <a:stretch>
            <a:fillRect/>
          </a:stretch>
        </p:blipFill>
        <p:spPr bwMode="auto">
          <a:xfrm>
            <a:off x="5643570" y="1928802"/>
            <a:ext cx="3119457" cy="3600000"/>
          </a:xfrm>
          <a:prstGeom prst="rect">
            <a:avLst/>
          </a:prstGeom>
          <a:noFill/>
          <a:ln w="9525">
            <a:noFill/>
            <a:miter lim="800000"/>
            <a:headEnd/>
            <a:tailEnd/>
          </a:ln>
          <a:effectLst/>
        </p:spPr>
      </p:pic>
      <p:graphicFrame>
        <p:nvGraphicFramePr>
          <p:cNvPr id="11" name="Content Placeholder 5"/>
          <p:cNvGraphicFramePr>
            <a:graphicFrameLocks noGrp="1"/>
          </p:cNvGraphicFramePr>
          <p:nvPr>
            <p:ph idx="1"/>
          </p:nvPr>
        </p:nvGraphicFramePr>
        <p:xfrm>
          <a:off x="142844" y="1714488"/>
          <a:ext cx="5143536" cy="4020532"/>
        </p:xfrm>
        <a:graphic>
          <a:graphicData uri="http://schemas.openxmlformats.org/drawingml/2006/table">
            <a:tbl>
              <a:tblPr/>
              <a:tblGrid>
                <a:gridCol w="233120"/>
                <a:gridCol w="124070"/>
                <a:gridCol w="2428892"/>
                <a:gridCol w="785818"/>
                <a:gridCol w="800209"/>
                <a:gridCol w="128484"/>
                <a:gridCol w="642943"/>
              </a:tblGrid>
              <a:tr h="214371">
                <a:tc gridSpan="3">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Eiginfjárgrunnur skv. 3. gr. FME - 30.06.2008 </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380.270</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gridSpan="2">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14371">
                <a:tc gridSpan="3">
                  <a:txBody>
                    <a:bodyPr/>
                    <a:lstStyle/>
                    <a:p>
                      <a:pPr algn="just">
                        <a:lnSpc>
                          <a:spcPct val="115000"/>
                        </a:lnSpc>
                        <a:spcAft>
                          <a:spcPts val="0"/>
                        </a:spcAft>
                      </a:pPr>
                      <a:r>
                        <a:rPr lang="is-IS" sz="1100" b="1" dirty="0">
                          <a:solidFill>
                            <a:srgbClr val="000000"/>
                          </a:solidFill>
                          <a:latin typeface="Perpetua" pitchFamily="18" charset="0"/>
                          <a:ea typeface="Times New Roman"/>
                          <a:cs typeface="Times New Roman"/>
                        </a:rPr>
                        <a:t>Heildaráhættuskuldbindingar - okt. 2008</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3.600.000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a:solidFill>
                            <a:srgbClr val="000000"/>
                          </a:solidFill>
                          <a:latin typeface="Perpetua" pitchFamily="18" charset="0"/>
                          <a:ea typeface="Times New Roman"/>
                          <a:cs typeface="Times New Roman"/>
                        </a:rPr>
                        <a:t>mkr.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gridSpan="3">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Eigið fé, samstæðu - 30.06.2008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hMerge="1">
                  <a:txBody>
                    <a:bodyPr/>
                    <a:lstStyle/>
                    <a:p>
                      <a:endParaRPr lang="is-IS"/>
                    </a:p>
                  </a:txBody>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201.800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mkr.</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14371">
                <a:tc gridSpan="3">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Landsbanki Íslands hf.</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hMerge="1">
                  <a:txBody>
                    <a:bodyPr/>
                    <a:lstStyle/>
                    <a:p>
                      <a:endParaRPr lang="is-IS"/>
                    </a:p>
                  </a:txBody>
                  <a:tcPr/>
                </a:tc>
                <a:tc>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is-IS" dirty="0"/>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94883">
                <a:tc gridSpan="2">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 </a:t>
                      </a:r>
                      <a:endParaRPr lang="is-IS" sz="14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ctr">
                        <a:lnSpc>
                          <a:spcPct val="115000"/>
                        </a:lnSpc>
                        <a:spcAft>
                          <a:spcPts val="0"/>
                        </a:spcAft>
                      </a:pPr>
                      <a:r>
                        <a:rPr lang="is-IS" sz="1100" b="1" dirty="0" smtClean="0">
                          <a:solidFill>
                            <a:srgbClr val="000000"/>
                          </a:solidFill>
                          <a:latin typeface="Perpetua" pitchFamily="18" charset="0"/>
                          <a:ea typeface="Times New Roman"/>
                          <a:cs typeface="Times New Roman"/>
                        </a:rPr>
                        <a:t>Hlutfall af </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c hMerge="1">
                  <a:txBody>
                    <a:bodyPr/>
                    <a:lstStyle/>
                    <a:p>
                      <a:endParaRPr lang="is-IS"/>
                    </a:p>
                  </a:txBody>
                  <a:tcPr/>
                </a:tc>
              </a:tr>
              <a:tr h="214371">
                <a:tc gridSpan="2">
                  <a:txBody>
                    <a:bodyPr/>
                    <a:lstStyle/>
                    <a:p>
                      <a:pPr>
                        <a:lnSpc>
                          <a:spcPct val="115000"/>
                        </a:lnSpc>
                      </a:pPr>
                      <a:endParaRPr lang="is-IS" sz="14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nSpc>
                          <a:spcPct val="115000"/>
                        </a:lnSpc>
                      </a:pPr>
                      <a:endParaRPr lang="is-IS" sz="1400">
                        <a:latin typeface="Perpetua" pitchFamily="18" charset="0"/>
                        <a:ea typeface="Times New Roman"/>
                      </a:endParaRPr>
                    </a:p>
                  </a:txBody>
                  <a:tcPr marL="44450" marR="44450" marT="0" marB="0" anchor="b">
                    <a:lnL>
                      <a:noFill/>
                    </a:lnL>
                    <a:lnR>
                      <a:noFill/>
                    </a:lnR>
                    <a:lnT>
                      <a:noFill/>
                    </a:lnT>
                    <a:lnB>
                      <a:noFill/>
                    </a:lnB>
                  </a:tcPr>
                </a:tc>
                <a:tc>
                  <a:txBody>
                    <a:bodyPr/>
                    <a:lstStyle/>
                    <a:p>
                      <a:endParaRPr lang="is-IS"/>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Skuld-</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Eiginfj. gr.</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Heildar-</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230899">
                <a:tc gridSpan="2">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Nr.</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b="1">
                          <a:solidFill>
                            <a:srgbClr val="000000"/>
                          </a:solidFill>
                          <a:latin typeface="Perpetua" pitchFamily="18" charset="0"/>
                          <a:ea typeface="Times New Roman"/>
                          <a:cs typeface="Times New Roman"/>
                        </a:rPr>
                        <a:t>Samstæða                                       í mkr.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bindingar</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0"/>
                        </a:spcAft>
                      </a:pPr>
                      <a:r>
                        <a:rPr lang="is-IS" sz="1100" b="1">
                          <a:solidFill>
                            <a:srgbClr val="000000"/>
                          </a:solidFill>
                          <a:latin typeface="Perpetua" pitchFamily="18" charset="0"/>
                          <a:ea typeface="Times New Roman"/>
                          <a:cs typeface="Times New Roman"/>
                        </a:rPr>
                        <a:t>skv. FME</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is-IS" sz="1100" b="1" dirty="0">
                          <a:solidFill>
                            <a:srgbClr val="000000"/>
                          </a:solidFill>
                          <a:latin typeface="Perpetua" pitchFamily="18" charset="0"/>
                          <a:ea typeface="Times New Roman"/>
                          <a:cs typeface="Times New Roman"/>
                        </a:rPr>
                        <a:t>skuldbind.</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Calibri"/>
                          <a:cs typeface="Times New Roman"/>
                        </a:rPr>
                        <a:t>1</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Björgólfur </a:t>
                      </a:r>
                      <a:r>
                        <a:rPr lang="is-IS" sz="1100" dirty="0" smtClean="0">
                          <a:solidFill>
                            <a:srgbClr val="000000"/>
                          </a:solidFill>
                          <a:latin typeface="Perpetua" pitchFamily="18" charset="0"/>
                          <a:ea typeface="Times New Roman"/>
                          <a:cs typeface="Times New Roman"/>
                        </a:rPr>
                        <a:t>Thor Björgólfsson</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is-IS" sz="1100" dirty="0" smtClean="0">
                          <a:solidFill>
                            <a:srgbClr val="000000"/>
                          </a:solidFill>
                          <a:latin typeface="Perpetua" pitchFamily="18" charset="0"/>
                          <a:ea typeface="Calibri"/>
                          <a:cs typeface="Times New Roman"/>
                        </a:rPr>
                        <a:t>141.480</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37.2%</a:t>
                      </a:r>
                      <a:endParaRPr lang="is-IS" sz="14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3,9%</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Calibri"/>
                          <a:cs typeface="Times New Roman"/>
                        </a:rPr>
                        <a:t>2</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Fjárfestingafélagið Gaumur ehf. og tengd félög</a:t>
                      </a: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96.446</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25.4%</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smtClean="0">
                          <a:solidFill>
                            <a:srgbClr val="000000"/>
                          </a:solidFill>
                          <a:latin typeface="Perpetua" pitchFamily="18" charset="0"/>
                          <a:ea typeface="Times New Roman"/>
                          <a:cs typeface="Times New Roman"/>
                        </a:rPr>
                        <a:t>2,7%</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3</a:t>
                      </a:r>
                      <a:endParaRPr lang="is-IS" sz="14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Björgólfur Guðmundsson og tengd félög</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90.387</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23,8%</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2,5%</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FL Group</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83.757</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22,0%</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2,3%</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Gísli Þór Reynisson</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78.513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20,6%</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2,2%</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6</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Eimskip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72.425</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19,0%</a:t>
                      </a:r>
                      <a:endParaRPr lang="is-IS" sz="140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2,0%</a:t>
                      </a:r>
                      <a:endParaRPr lang="is-IS" sz="140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7</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solidFill>
                      <a:srgbClr val="FFFF00"/>
                    </a:solidFill>
                  </a:tcPr>
                </a:tc>
                <a:tc>
                  <a:txBody>
                    <a:bodyPr/>
                    <a:lstStyle/>
                    <a:p>
                      <a:pPr algn="just">
                        <a:lnSpc>
                          <a:spcPct val="115000"/>
                        </a:lnSpc>
                        <a:spcAft>
                          <a:spcPts val="0"/>
                        </a:spcAft>
                      </a:pPr>
                      <a:r>
                        <a:rPr lang="is-IS" sz="1100" dirty="0" smtClean="0">
                          <a:solidFill>
                            <a:srgbClr val="000000"/>
                          </a:solidFill>
                          <a:latin typeface="Perpetua" pitchFamily="18" charset="0"/>
                          <a:ea typeface="Times New Roman"/>
                          <a:cs typeface="Times New Roman"/>
                        </a:rPr>
                        <a:t>Straumur-Burðarás Fjárfestingabanki </a:t>
                      </a:r>
                      <a:r>
                        <a:rPr lang="is-IS" sz="1100" dirty="0">
                          <a:solidFill>
                            <a:srgbClr val="000000"/>
                          </a:solidFill>
                          <a:latin typeface="Perpetua" pitchFamily="18" charset="0"/>
                          <a:ea typeface="Times New Roman"/>
                          <a:cs typeface="Times New Roman"/>
                        </a:rPr>
                        <a:t>hf.</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72.062</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19,0%</a:t>
                      </a:r>
                      <a:endParaRPr lang="is-IS" sz="1400" dirty="0">
                        <a:latin typeface="Perpetua" pitchFamily="18" charset="0"/>
                        <a:ea typeface="Calibri"/>
                        <a:cs typeface="Times New Roman"/>
                      </a:endParaRPr>
                    </a:p>
                  </a:txBody>
                  <a:tcPr marL="44450" marR="44450" marT="0" marB="0" anchor="b">
                    <a:lnL>
                      <a:noFill/>
                    </a:lnL>
                    <a:lnR>
                      <a:noFill/>
                    </a:lnR>
                    <a:lnT>
                      <a:noFill/>
                    </a:lnT>
                    <a:lnB>
                      <a:noFill/>
                    </a:lnB>
                    <a:noFill/>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2,0%</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8</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a:solidFill>
                            <a:srgbClr val="000000"/>
                          </a:solidFill>
                          <a:latin typeface="Perpetua" pitchFamily="18" charset="0"/>
                          <a:ea typeface="Times New Roman"/>
                          <a:cs typeface="Times New Roman"/>
                        </a:rPr>
                        <a:t>Bergur-Huginn ehf. og tengd félög</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59.125</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15,5%</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1,6%</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9</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pPr algn="just">
                        <a:lnSpc>
                          <a:spcPct val="115000"/>
                        </a:lnSpc>
                        <a:spcAft>
                          <a:spcPts val="0"/>
                        </a:spcAft>
                      </a:pP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Stytta ehf.</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54.194</a:t>
                      </a:r>
                      <a:endParaRPr lang="is-IS" sz="14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14,3%</a:t>
                      </a:r>
                      <a:endParaRPr lang="is-IS" sz="1400" dirty="0">
                        <a:latin typeface="Perpetua" pitchFamily="18" charset="0"/>
                        <a:ea typeface="Calibri"/>
                        <a:cs typeface="Times New Roman"/>
                      </a:endParaRPr>
                    </a:p>
                  </a:txBody>
                  <a:tcPr marL="44450" marR="44450" marT="0" marB="0" anchor="b">
                    <a:lnL>
                      <a:noFill/>
                    </a:lnL>
                    <a:lnR>
                      <a:noFill/>
                    </a:lnR>
                    <a:lnT>
                      <a:noFill/>
                    </a:lnT>
                    <a:lnB>
                      <a:noFill/>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1,5%</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lang="is-IS"/>
                    </a:p>
                  </a:txBody>
                  <a:tcPr/>
                </a:tc>
              </a:tr>
              <a:tr h="194883">
                <a:tc gridSpan="2">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10</a:t>
                      </a:r>
                      <a:endParaRPr lang="is-IS" sz="14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hMerge="1">
                  <a:txBody>
                    <a:bodyPr/>
                    <a:lstStyle/>
                    <a:p>
                      <a:pPr algn="just">
                        <a:lnSpc>
                          <a:spcPct val="115000"/>
                        </a:lnSpc>
                        <a:spcAft>
                          <a:spcPts val="0"/>
                        </a:spcAft>
                      </a:pP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is-IS" sz="1100" dirty="0">
                          <a:solidFill>
                            <a:srgbClr val="000000"/>
                          </a:solidFill>
                          <a:latin typeface="Perpetua" pitchFamily="18" charset="0"/>
                          <a:ea typeface="Times New Roman"/>
                          <a:cs typeface="Times New Roman"/>
                        </a:rPr>
                        <a:t>Nýsir hf.</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a:solidFill>
                            <a:srgbClr val="000000"/>
                          </a:solidFill>
                          <a:latin typeface="Perpetua" pitchFamily="18" charset="0"/>
                          <a:ea typeface="Times New Roman"/>
                          <a:cs typeface="Times New Roman"/>
                        </a:rPr>
                        <a:t>43.861</a:t>
                      </a:r>
                      <a:endParaRPr lang="is-IS" sz="14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11,5%</a:t>
                      </a:r>
                      <a:endParaRPr lang="is-IS" sz="1400" dirty="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gridSpan="2">
                  <a:txBody>
                    <a:bodyPr/>
                    <a:lstStyle/>
                    <a:p>
                      <a:pPr algn="r">
                        <a:lnSpc>
                          <a:spcPct val="115000"/>
                        </a:lnSpc>
                        <a:spcAft>
                          <a:spcPts val="0"/>
                        </a:spcAft>
                      </a:pPr>
                      <a:r>
                        <a:rPr lang="is-IS" sz="1100" dirty="0">
                          <a:solidFill>
                            <a:srgbClr val="000000"/>
                          </a:solidFill>
                          <a:latin typeface="Perpetua" pitchFamily="18" charset="0"/>
                          <a:ea typeface="Times New Roman"/>
                          <a:cs typeface="Times New Roman"/>
                        </a:rPr>
                        <a:t>1,2%</a:t>
                      </a:r>
                      <a:endParaRPr lang="is-IS" sz="14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hMerge="1">
                  <a:txBody>
                    <a:bodyPr/>
                    <a:lstStyle/>
                    <a:p>
                      <a:endParaRPr lang="is-IS"/>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linds(horizontal)">
                                      <p:cBhvr>
                                        <p:cTn id="7"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graphicFrame>
        <p:nvGraphicFramePr>
          <p:cNvPr id="6" name="Content Placeholder 3"/>
          <p:cNvGraphicFramePr>
            <a:graphicFrameLocks noGrp="1"/>
          </p:cNvGraphicFramePr>
          <p:nvPr>
            <p:ph idx="1"/>
          </p:nvPr>
        </p:nvGraphicFramePr>
        <p:xfrm>
          <a:off x="785786" y="1643050"/>
          <a:ext cx="6429419" cy="4015253"/>
        </p:xfrm>
        <a:graphic>
          <a:graphicData uri="http://schemas.openxmlformats.org/drawingml/2006/table">
            <a:tbl>
              <a:tblPr/>
              <a:tblGrid>
                <a:gridCol w="425726"/>
                <a:gridCol w="3646176"/>
                <a:gridCol w="691301"/>
                <a:gridCol w="815383"/>
                <a:gridCol w="850833"/>
              </a:tblGrid>
              <a:tr h="241123">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Eiginfjárgrunnur skv. 3. gr. FME - 30.06.2008 </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hMerge="1">
                  <a:txBody>
                    <a:bodyPr/>
                    <a:lstStyle/>
                    <a:p>
                      <a:endParaRPr lang="is-IS"/>
                    </a:p>
                  </a:txBody>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140.078</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a:lnSpc>
                          <a:spcPct val="115000"/>
                        </a:lnSpc>
                        <a:spcAft>
                          <a:spcPts val="900"/>
                        </a:spcAft>
                      </a:pPr>
                      <a:r>
                        <a:rPr lang="is-IS" sz="1100" b="1">
                          <a:solidFill>
                            <a:srgbClr val="000000"/>
                          </a:solidFill>
                          <a:latin typeface="Perpetua" pitchFamily="18" charset="0"/>
                          <a:ea typeface="Times New Roman"/>
                          <a:cs typeface="Times New Roman"/>
                        </a:rPr>
                        <a:t>mkr.</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241123">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Heildaráhættuskuldbindingar - okt. 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600.000</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900"/>
                        </a:spcAft>
                      </a:pPr>
                      <a:r>
                        <a:rPr lang="is-IS" sz="1100" b="1">
                          <a:solidFill>
                            <a:srgbClr val="000000"/>
                          </a:solidFill>
                          <a:latin typeface="Perpetua" pitchFamily="18" charset="0"/>
                          <a:ea typeface="Times New Roman"/>
                          <a:cs typeface="Times New Roman"/>
                        </a:rPr>
                        <a:t>mkr.</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41123">
                <a:tc gridSpan="2">
                  <a:txBody>
                    <a:bodyPr/>
                    <a:lstStyle/>
                    <a:p>
                      <a:pPr algn="just">
                        <a:lnSpc>
                          <a:spcPct val="115000"/>
                        </a:lnSpc>
                        <a:spcAft>
                          <a:spcPts val="900"/>
                        </a:spcAft>
                      </a:pPr>
                      <a:r>
                        <a:rPr lang="is-IS" sz="1100" b="1" dirty="0">
                          <a:solidFill>
                            <a:srgbClr val="000000"/>
                          </a:solidFill>
                          <a:latin typeface="Perpetua" pitchFamily="18" charset="0"/>
                          <a:ea typeface="Times New Roman"/>
                          <a:cs typeface="Times New Roman"/>
                        </a:rPr>
                        <a:t>Eigið fé, samstæðu - 30.06.2008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hMerge="1">
                  <a:txBody>
                    <a:bodyPr/>
                    <a:lstStyle/>
                    <a:p>
                      <a:endParaRPr lang="is-IS"/>
                    </a:p>
                  </a:txBody>
                  <a:tcPr/>
                </a:tc>
                <a:tc>
                  <a:txBody>
                    <a:bodyPr/>
                    <a:lstStyle/>
                    <a:p>
                      <a:pPr algn="r">
                        <a:lnSpc>
                          <a:spcPct val="115000"/>
                        </a:lnSpc>
                        <a:spcAft>
                          <a:spcPts val="900"/>
                        </a:spcAft>
                      </a:pPr>
                      <a:r>
                        <a:rPr lang="is-IS" sz="1100" b="1" dirty="0">
                          <a:solidFill>
                            <a:srgbClr val="000000"/>
                          </a:solidFill>
                          <a:latin typeface="Perpetua" pitchFamily="18" charset="0"/>
                          <a:ea typeface="Times New Roman"/>
                          <a:cs typeface="Times New Roman"/>
                        </a:rPr>
                        <a:t>188.800</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mkr.</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41123">
                <a:tc>
                  <a:txBody>
                    <a:bodyPr/>
                    <a:lstStyle/>
                    <a:p>
                      <a:pPr>
                        <a:lnSpc>
                          <a:spcPct val="115000"/>
                        </a:lnSpc>
                      </a:pPr>
                      <a:endParaRPr lang="is-IS" sz="16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a:noFill/>
                    </a:lnR>
                    <a:lnT>
                      <a:noFill/>
                    </a:lnT>
                    <a:lnB>
                      <a:noFill/>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41123">
                <a:tc gridSpan="2">
                  <a:txBody>
                    <a:bodyPr/>
                    <a:lstStyle/>
                    <a:p>
                      <a:pPr algn="just">
                        <a:lnSpc>
                          <a:spcPct val="115000"/>
                        </a:lnSpc>
                        <a:spcAft>
                          <a:spcPts val="900"/>
                        </a:spcAft>
                      </a:pPr>
                      <a:r>
                        <a:rPr lang="is-IS" sz="1100" b="1" dirty="0" smtClean="0">
                          <a:solidFill>
                            <a:srgbClr val="000000"/>
                          </a:solidFill>
                          <a:latin typeface="Perpetua" pitchFamily="18" charset="0"/>
                          <a:ea typeface="Times New Roman"/>
                          <a:cs typeface="Times New Roman"/>
                        </a:rPr>
                        <a:t>Straumur-Burðarás </a:t>
                      </a:r>
                      <a:r>
                        <a:rPr lang="is-IS" sz="1100" b="1" dirty="0">
                          <a:solidFill>
                            <a:srgbClr val="000000"/>
                          </a:solidFill>
                          <a:latin typeface="Perpetua" pitchFamily="18" charset="0"/>
                          <a:ea typeface="Times New Roman"/>
                          <a:cs typeface="Times New Roman"/>
                        </a:rPr>
                        <a:t>F</a:t>
                      </a:r>
                      <a:r>
                        <a:rPr lang="is-IS" sz="1100" b="1" dirty="0" smtClean="0">
                          <a:solidFill>
                            <a:srgbClr val="000000"/>
                          </a:solidFill>
                          <a:latin typeface="Perpetua" pitchFamily="18" charset="0"/>
                          <a:ea typeface="Times New Roman"/>
                          <a:cs typeface="Times New Roman"/>
                        </a:rPr>
                        <a:t>járfestingabanki </a:t>
                      </a:r>
                      <a:r>
                        <a:rPr lang="is-IS" sz="1100" b="1" dirty="0">
                          <a:solidFill>
                            <a:srgbClr val="000000"/>
                          </a:solidFill>
                          <a:latin typeface="Perpetua" pitchFamily="18" charset="0"/>
                          <a:ea typeface="Times New Roman"/>
                          <a:cs typeface="Times New Roman"/>
                        </a:rPr>
                        <a:t>hf.</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hMerge="1">
                  <a:txBody>
                    <a:bodyPr/>
                    <a:lstStyle/>
                    <a:p>
                      <a:endParaRPr lang="is-IS"/>
                    </a:p>
                  </a:txBody>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is-IS" sz="1600" dirty="0">
                        <a:latin typeface="Perpetua" pitchFamily="18" charset="0"/>
                        <a:ea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0842">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 </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 </a:t>
                      </a:r>
                      <a:endParaRPr lang="is-IS" sz="160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ctr">
                        <a:lnSpc>
                          <a:spcPct val="115000"/>
                        </a:lnSpc>
                        <a:spcAft>
                          <a:spcPts val="900"/>
                        </a:spcAft>
                      </a:pPr>
                      <a:r>
                        <a:rPr lang="is-IS" sz="1100" b="1" dirty="0" smtClean="0">
                          <a:solidFill>
                            <a:srgbClr val="000000"/>
                          </a:solidFill>
                          <a:latin typeface="Perpetua" pitchFamily="18" charset="0"/>
                          <a:ea typeface="Times New Roman"/>
                          <a:cs typeface="Times New Roman"/>
                        </a:rPr>
                        <a:t>Hlutfall af</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is-IS"/>
                    </a:p>
                  </a:txBody>
                  <a:tcPr/>
                </a:tc>
              </a:tr>
              <a:tr h="241123">
                <a:tc>
                  <a:txBody>
                    <a:bodyPr/>
                    <a:lstStyle/>
                    <a:p>
                      <a:pPr>
                        <a:lnSpc>
                          <a:spcPct val="115000"/>
                        </a:lnSpc>
                      </a:pPr>
                      <a:endParaRPr lang="is-IS" sz="1600">
                        <a:latin typeface="Perpetua" pitchFamily="18" charset="0"/>
                        <a:ea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nSpc>
                          <a:spcPct val="115000"/>
                        </a:lnSpc>
                      </a:pPr>
                      <a:endParaRPr lang="is-IS" sz="1600">
                        <a:latin typeface="Perpetua" pitchFamily="18" charset="0"/>
                        <a:ea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Skuld-</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Eiginfj. gr.</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Heildar-</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1181">
                <a:tc>
                  <a:txBody>
                    <a:bodyPr/>
                    <a:lstStyle/>
                    <a:p>
                      <a:pPr algn="just">
                        <a:lnSpc>
                          <a:spcPct val="115000"/>
                        </a:lnSpc>
                        <a:spcAft>
                          <a:spcPts val="900"/>
                        </a:spcAft>
                      </a:pPr>
                      <a:r>
                        <a:rPr lang="is-IS" sz="1100" b="1">
                          <a:solidFill>
                            <a:srgbClr val="000000"/>
                          </a:solidFill>
                          <a:latin typeface="Perpetua" pitchFamily="18" charset="0"/>
                          <a:ea typeface="Times New Roman"/>
                          <a:cs typeface="Times New Roman"/>
                        </a:rPr>
                        <a:t>Nr.</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900"/>
                        </a:spcAft>
                      </a:pPr>
                      <a:r>
                        <a:rPr lang="is-IS" sz="1100" b="1">
                          <a:solidFill>
                            <a:srgbClr val="000000"/>
                          </a:solidFill>
                          <a:latin typeface="Perpetua" pitchFamily="18" charset="0"/>
                          <a:ea typeface="Times New Roman"/>
                          <a:cs typeface="Times New Roman"/>
                        </a:rPr>
                        <a:t>Samstæða                                       í mkr.</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bindingar</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a:lnSpc>
                          <a:spcPct val="115000"/>
                        </a:lnSpc>
                        <a:spcAft>
                          <a:spcPts val="900"/>
                        </a:spcAft>
                      </a:pPr>
                      <a:r>
                        <a:rPr lang="is-IS" sz="1100" b="1">
                          <a:solidFill>
                            <a:srgbClr val="000000"/>
                          </a:solidFill>
                          <a:latin typeface="Perpetua" pitchFamily="18" charset="0"/>
                          <a:ea typeface="Times New Roman"/>
                          <a:cs typeface="Times New Roman"/>
                        </a:rPr>
                        <a:t>skv. FME</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900"/>
                        </a:spcAft>
                      </a:pPr>
                      <a:r>
                        <a:rPr lang="is-IS" sz="1100" b="1" dirty="0">
                          <a:solidFill>
                            <a:srgbClr val="000000"/>
                          </a:solidFill>
                          <a:latin typeface="Perpetua" pitchFamily="18" charset="0"/>
                          <a:ea typeface="Times New Roman"/>
                          <a:cs typeface="Times New Roman"/>
                        </a:rPr>
                        <a:t>skuldbind.</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180842">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Creditor </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48.197</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34,4%</a:t>
                      </a:r>
                      <a:endParaRPr lang="is-IS" sz="1600" dirty="0">
                        <a:latin typeface="Perpetua" pitchFamily="18" charset="0"/>
                        <a:ea typeface="Calibri"/>
                        <a:cs typeface="Times New Roman"/>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8,0%</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180842">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Eimskip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26.095</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18,6%</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4,3%</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0842">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3</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Björgólfur Thor Björgólfsson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24.960</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17,8%</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4,2%</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0842">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4</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Creditor B.V.</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22.731</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16,2%</a:t>
                      </a:r>
                      <a:endParaRPr lang="is-IS" sz="1600" dirty="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3,8%</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0842">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5</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Fjárfestingafélagið Gaumur ehf. og tengd félög</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22.685</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16,2%</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3,8%</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0842">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6</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Björgólfur Guðmundsson og tengd félög</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20.254</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14,5%</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3,4%</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0842">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7</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Property Group og tengd félög</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18.586</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13,3%</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3,1%</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180842">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8</a:t>
                      </a:r>
                      <a:endParaRPr lang="is-IS" sz="1600" dirty="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noFill/>
                  </a:tcPr>
                </a:tc>
                <a:tc>
                  <a:txBody>
                    <a:bodyPr/>
                    <a:lstStyle/>
                    <a:p>
                      <a:pPr algn="just">
                        <a:lnSpc>
                          <a:spcPct val="115000"/>
                        </a:lnSpc>
                        <a:spcAft>
                          <a:spcPts val="900"/>
                        </a:spcAft>
                      </a:pPr>
                      <a:r>
                        <a:rPr lang="is-IS" sz="1100" dirty="0">
                          <a:solidFill>
                            <a:srgbClr val="000000"/>
                          </a:solidFill>
                          <a:latin typeface="Perpetua" pitchFamily="18" charset="0"/>
                          <a:ea typeface="Times New Roman"/>
                          <a:cs typeface="Times New Roman"/>
                        </a:rPr>
                        <a:t>Landsbanki Íslands hf.</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14.045</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10,0%</a:t>
                      </a:r>
                      <a:endParaRPr lang="is-IS" sz="1600" dirty="0">
                        <a:latin typeface="Perpetua" pitchFamily="18" charset="0"/>
                        <a:ea typeface="Calibri"/>
                        <a:cs typeface="Times New Roman"/>
                      </a:endParaRPr>
                    </a:p>
                  </a:txBody>
                  <a:tcPr marL="44450" marR="44450" marT="0" marB="0" anchor="b">
                    <a:lnL>
                      <a:noFill/>
                    </a:lnL>
                    <a:lnR>
                      <a:noFill/>
                    </a:lnR>
                    <a:lnT>
                      <a:noFill/>
                    </a:lnT>
                    <a:lnB>
                      <a:noFill/>
                    </a:lnB>
                    <a:noFill/>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2,3%</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noFill/>
                  </a:tcPr>
                </a:tc>
              </a:tr>
              <a:tr h="180842">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9</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ADR - HAANPAA og tengd félög</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13.842</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9,9%</a:t>
                      </a:r>
                      <a:endParaRPr lang="is-IS" sz="1600">
                        <a:latin typeface="Perpetua" pitchFamily="18" charset="0"/>
                        <a:ea typeface="Calibri"/>
                        <a:cs typeface="Times New Roman"/>
                      </a:endParaRPr>
                    </a:p>
                  </a:txBody>
                  <a:tcPr marL="44450" marR="44450" marT="0" marB="0" anchor="b">
                    <a:lnL>
                      <a:noFill/>
                    </a:lnL>
                    <a:lnR>
                      <a:noFill/>
                    </a:lnR>
                    <a:lnT>
                      <a:noFill/>
                    </a:lnT>
                    <a:lnB>
                      <a:noFill/>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2,3%</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a:noFill/>
                    </a:lnB>
                  </a:tcPr>
                </a:tc>
              </a:tr>
              <a:tr h="203716">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10</a:t>
                      </a:r>
                      <a:endParaRPr lang="is-IS" sz="1600">
                        <a:latin typeface="Perpetua" pitchFamily="18" charset="0"/>
                        <a:ea typeface="Calibri"/>
                        <a:cs typeface="Times New Roman"/>
                      </a:endParaRPr>
                    </a:p>
                  </a:txBody>
                  <a:tcPr marL="44450" marR="44450" marT="0"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just">
                        <a:lnSpc>
                          <a:spcPct val="115000"/>
                        </a:lnSpc>
                        <a:spcAft>
                          <a:spcPts val="900"/>
                        </a:spcAft>
                      </a:pPr>
                      <a:r>
                        <a:rPr lang="is-IS" sz="1100">
                          <a:solidFill>
                            <a:srgbClr val="000000"/>
                          </a:solidFill>
                          <a:latin typeface="Perpetua" pitchFamily="18" charset="0"/>
                          <a:ea typeface="Times New Roman"/>
                          <a:cs typeface="Times New Roman"/>
                        </a:rPr>
                        <a:t>eQ</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11.106</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a:solidFill>
                            <a:srgbClr val="000000"/>
                          </a:solidFill>
                          <a:latin typeface="Perpetua" pitchFamily="18" charset="0"/>
                          <a:ea typeface="Times New Roman"/>
                          <a:cs typeface="Times New Roman"/>
                        </a:rPr>
                        <a:t>7,9%</a:t>
                      </a:r>
                      <a:endParaRPr lang="is-IS" sz="1600">
                        <a:latin typeface="Perpetua" pitchFamily="18" charset="0"/>
                        <a:ea typeface="Calibri"/>
                        <a:cs typeface="Times New Roman"/>
                      </a:endParaRPr>
                    </a:p>
                  </a:txBody>
                  <a:tcPr marL="44450" marR="44450" marT="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r">
                        <a:lnSpc>
                          <a:spcPct val="115000"/>
                        </a:lnSpc>
                        <a:spcAft>
                          <a:spcPts val="900"/>
                        </a:spcAft>
                      </a:pPr>
                      <a:r>
                        <a:rPr lang="is-IS" sz="1100" dirty="0">
                          <a:solidFill>
                            <a:srgbClr val="000000"/>
                          </a:solidFill>
                          <a:latin typeface="Perpetua" pitchFamily="18" charset="0"/>
                          <a:ea typeface="Times New Roman"/>
                          <a:cs typeface="Times New Roman"/>
                        </a:rPr>
                        <a:t>1,9%</a:t>
                      </a:r>
                      <a:endParaRPr lang="is-IS" sz="1600" dirty="0">
                        <a:latin typeface="Perpetua" pitchFamily="18" charset="0"/>
                        <a:ea typeface="Calibri"/>
                        <a:cs typeface="Times New Roman"/>
                      </a:endParaRPr>
                    </a:p>
                  </a:txBody>
                  <a:tcPr marL="44450" marR="44450" marT="0"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Samþjöppun áhættu</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643050"/>
            <a:ext cx="4429156" cy="4643470"/>
          </a:xfrm>
        </p:spPr>
        <p:txBody>
          <a:bodyPr>
            <a:normAutofit lnSpcReduction="10000"/>
          </a:bodyPr>
          <a:lstStyle/>
          <a:p>
            <a:pPr marL="0" indent="0">
              <a:spcBef>
                <a:spcPts val="0"/>
              </a:spcBef>
              <a:buNone/>
            </a:pPr>
            <a:r>
              <a:rPr lang="is-IS" sz="1800" dirty="0" smtClean="0">
                <a:solidFill>
                  <a:schemeClr val="tx2">
                    <a:lumMod val="50000"/>
                  </a:schemeClr>
                </a:solidFill>
                <a:latin typeface="Perpetua" pitchFamily="18" charset="0"/>
              </a:rPr>
              <a:t>Rannsóknarnefnd Alþingis telur að samþjöppun áhættu hjá íslensku bönkunum  hafi verið orðin hættulega mikil þó nokkru fyrir fall þeirra. </a:t>
            </a:r>
          </a:p>
          <a:p>
            <a:pPr indent="-457200">
              <a:spcBef>
                <a:spcPts val="0"/>
              </a:spcBef>
              <a:buNone/>
            </a:pPr>
            <a:endParaRPr lang="is-IS" sz="1800" dirty="0" smtClean="0">
              <a:solidFill>
                <a:schemeClr val="tx2">
                  <a:lumMod val="50000"/>
                </a:schemeClr>
              </a:solidFill>
              <a:latin typeface="Perpetua" pitchFamily="18" charset="0"/>
            </a:endParaRPr>
          </a:p>
          <a:p>
            <a:pPr marL="360000" indent="-360000">
              <a:spcBef>
                <a:spcPts val="0"/>
              </a:spcBef>
            </a:pPr>
            <a:r>
              <a:rPr lang="is-IS" sz="1800" dirty="0" smtClean="0">
                <a:solidFill>
                  <a:schemeClr val="tx2">
                    <a:lumMod val="50000"/>
                  </a:schemeClr>
                </a:solidFill>
                <a:latin typeface="Perpetua" pitchFamily="18" charset="0"/>
              </a:rPr>
              <a:t>Af þeim sökum hafi kerfisleg áhætta vegna útlána verið orðin veruleg.</a:t>
            </a:r>
          </a:p>
          <a:p>
            <a:pPr marL="360000" indent="-360000">
              <a:spcBef>
                <a:spcPts val="0"/>
              </a:spcBef>
            </a:pPr>
            <a:endParaRPr lang="is-IS" sz="1800" dirty="0" smtClean="0">
              <a:solidFill>
                <a:schemeClr val="tx2">
                  <a:lumMod val="50000"/>
                </a:schemeClr>
              </a:solidFill>
              <a:effectLst>
                <a:outerShdw blurRad="38100" dist="38100" dir="2700000" algn="tl">
                  <a:srgbClr val="000000">
                    <a:alpha val="43137"/>
                  </a:srgbClr>
                </a:outerShdw>
              </a:effectLst>
              <a:latin typeface="Perpetua" pitchFamily="18" charset="0"/>
            </a:endParaRPr>
          </a:p>
          <a:p>
            <a:pPr marL="360000" indent="-360000">
              <a:spcBef>
                <a:spcPts val="0"/>
              </a:spcBef>
            </a:pPr>
            <a:r>
              <a:rPr lang="is-IS" sz="1800" dirty="0" smtClean="0">
                <a:solidFill>
                  <a:schemeClr val="tx2">
                    <a:lumMod val="50000"/>
                  </a:schemeClr>
                </a:solidFill>
                <a:latin typeface="Perpetua" pitchFamily="18" charset="0"/>
              </a:rPr>
              <a:t>Baugur Group, Exista, Björgólfur Thor Björgólfsson, Björgólfur Guðmundsson og Ólafur Ólafsson, Milestone svo dæmi séu nefnd.</a:t>
            </a:r>
          </a:p>
          <a:p>
            <a:pPr marL="360000" indent="-360000">
              <a:spcBef>
                <a:spcPts val="0"/>
              </a:spcBef>
            </a:pPr>
            <a:endParaRPr lang="is-IS" sz="1800" dirty="0" smtClean="0">
              <a:solidFill>
                <a:schemeClr val="tx2">
                  <a:lumMod val="50000"/>
                </a:schemeClr>
              </a:solidFill>
              <a:effectLst>
                <a:outerShdw blurRad="38100" dist="38100" dir="2700000" algn="tl">
                  <a:srgbClr val="000000">
                    <a:alpha val="43137"/>
                  </a:srgbClr>
                </a:outerShdw>
              </a:effectLst>
              <a:latin typeface="Perpetua" pitchFamily="18" charset="0"/>
            </a:endParaRPr>
          </a:p>
          <a:p>
            <a:pPr marL="360000" indent="-360000">
              <a:spcBef>
                <a:spcPts val="0"/>
              </a:spcBef>
            </a:pPr>
            <a:r>
              <a:rPr lang="is-IS" sz="1800" dirty="0" smtClean="0">
                <a:solidFill>
                  <a:schemeClr val="tx2">
                    <a:lumMod val="50000"/>
                  </a:schemeClr>
                </a:solidFill>
                <a:latin typeface="Perpetua" pitchFamily="18" charset="0"/>
              </a:rPr>
              <a:t>Í öllum bönkunum virðast lausnir á þessum vanda hafa miðað að því að rökstyðja fyrir eftirlitsaðilum að ekki væri um mikla samþjöppun áhættu að ræða fremur en að horfa til raunverulegrar áhættu og reyna að draga úr henni. </a:t>
            </a:r>
            <a:endParaRPr lang="is-IS" sz="1800" dirty="0" smtClean="0">
              <a:solidFill>
                <a:schemeClr val="tx2">
                  <a:lumMod val="50000"/>
                </a:schemeClr>
              </a:solidFill>
              <a:effectLst>
                <a:outerShdw blurRad="38100" dist="38100" dir="2700000" algn="tl">
                  <a:srgbClr val="000000">
                    <a:alpha val="43137"/>
                  </a:srgbClr>
                </a:outerShdw>
              </a:effectLst>
              <a:latin typeface="Perpetua" pitchFamily="18" charset="0"/>
            </a:endParaRPr>
          </a:p>
          <a:p>
            <a:pPr marL="0" indent="0" algn="just">
              <a:spcBef>
                <a:spcPts val="1200"/>
              </a:spcBef>
            </a:pPr>
            <a:endParaRPr lang="is-IS" sz="1800"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7172" name="Picture 4"/>
          <p:cNvPicPr>
            <a:picLocks noChangeAspect="1" noChangeArrowheads="1"/>
          </p:cNvPicPr>
          <p:nvPr/>
        </p:nvPicPr>
        <p:blipFill>
          <a:blip r:embed="rId4" cstate="print"/>
          <a:srcRect/>
          <a:stretch>
            <a:fillRect/>
          </a:stretch>
        </p:blipFill>
        <p:spPr bwMode="auto">
          <a:xfrm>
            <a:off x="5500694" y="1785926"/>
            <a:ext cx="3448050" cy="3762375"/>
          </a:xfrm>
          <a:prstGeom prst="rect">
            <a:avLst/>
          </a:prstGeom>
          <a:noFill/>
          <a:ln w="9525">
            <a:noFill/>
            <a:miter lim="800000"/>
            <a:headEnd/>
            <a:tailEnd/>
          </a:ln>
          <a:effectLst/>
        </p:spPr>
      </p:pic>
      <p:pic>
        <p:nvPicPr>
          <p:cNvPr id="7173" name="Picture 5"/>
          <p:cNvPicPr>
            <a:picLocks noChangeAspect="1" noChangeArrowheads="1"/>
          </p:cNvPicPr>
          <p:nvPr/>
        </p:nvPicPr>
        <p:blipFill>
          <a:blip r:embed="rId5" cstate="print"/>
          <a:srcRect/>
          <a:stretch>
            <a:fillRect/>
          </a:stretch>
        </p:blipFill>
        <p:spPr bwMode="auto">
          <a:xfrm>
            <a:off x="5000628" y="1785926"/>
            <a:ext cx="3562350" cy="4029075"/>
          </a:xfrm>
          <a:prstGeom prst="rect">
            <a:avLst/>
          </a:prstGeom>
          <a:noFill/>
          <a:ln w="9525">
            <a:noFill/>
            <a:miter lim="800000"/>
            <a:headEnd/>
            <a:tailEnd/>
          </a:ln>
          <a:effectLst/>
        </p:spPr>
      </p:pic>
      <p:pic>
        <p:nvPicPr>
          <p:cNvPr id="7174" name="Picture 6"/>
          <p:cNvPicPr>
            <a:picLocks noChangeAspect="1" noChangeArrowheads="1"/>
          </p:cNvPicPr>
          <p:nvPr/>
        </p:nvPicPr>
        <p:blipFill>
          <a:blip r:embed="rId6" cstate="print"/>
          <a:srcRect/>
          <a:stretch>
            <a:fillRect/>
          </a:stretch>
        </p:blipFill>
        <p:spPr bwMode="auto">
          <a:xfrm>
            <a:off x="5072066" y="1714488"/>
            <a:ext cx="3857625" cy="45624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blinds(horizontal)">
                                      <p:cBhvr>
                                        <p:cTn id="7" dur="500"/>
                                        <p:tgtEl>
                                          <p:spTgt spid="7172"/>
                                        </p:tgtEl>
                                      </p:cBhvr>
                                    </p:animEffect>
                                  </p:childTnLst>
                                </p:cTn>
                              </p:par>
                              <p:par>
                                <p:cTn id="8" presetID="3" presetClass="exit" presetSubtype="10" fill="hold" nodeType="withEffect">
                                  <p:stCondLst>
                                    <p:cond delay="0"/>
                                  </p:stCondLst>
                                  <p:childTnLst>
                                    <p:animEffect transition="out" filter="blinds(horizontal)">
                                      <p:cBhvr>
                                        <p:cTn id="9" dur="500"/>
                                        <p:tgtEl>
                                          <p:spTgt spid="7174"/>
                                        </p:tgtEl>
                                      </p:cBhvr>
                                    </p:animEffect>
                                    <p:set>
                                      <p:cBhvr>
                                        <p:cTn id="10" dur="1" fill="hold">
                                          <p:stCondLst>
                                            <p:cond delay="499"/>
                                          </p:stCondLst>
                                        </p:cTn>
                                        <p:tgtEl>
                                          <p:spTgt spid="717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animEffect transition="in" filter="blinds(horizontal)">
                                      <p:cBhvr>
                                        <p:cTn id="15" dur="500"/>
                                        <p:tgtEl>
                                          <p:spTgt spid="7173"/>
                                        </p:tgtEl>
                                      </p:cBhvr>
                                    </p:animEffect>
                                  </p:childTnLst>
                                </p:cTn>
                              </p:par>
                              <p:par>
                                <p:cTn id="16" presetID="3" presetClass="exit" presetSubtype="10" fill="hold" nodeType="withEffect">
                                  <p:stCondLst>
                                    <p:cond delay="0"/>
                                  </p:stCondLst>
                                  <p:childTnLst>
                                    <p:animEffect transition="out" filter="blinds(horizontal)">
                                      <p:cBhvr>
                                        <p:cTn id="17" dur="500"/>
                                        <p:tgtEl>
                                          <p:spTgt spid="7172"/>
                                        </p:tgtEl>
                                      </p:cBhvr>
                                    </p:animEffect>
                                    <p:set>
                                      <p:cBhvr>
                                        <p:cTn id="18" dur="1" fill="hold">
                                          <p:stCondLst>
                                            <p:cond delay="499"/>
                                          </p:stCondLst>
                                        </p:cTn>
                                        <p:tgtEl>
                                          <p:spTgt spid="717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Efni skýrslunnar (1)</a:t>
            </a:r>
            <a:endParaRPr lang="is-IS" sz="4800" b="1" dirty="0">
              <a:latin typeface="Perpetua" pitchFamily="18" charset="0"/>
            </a:endParaRPr>
          </a:p>
        </p:txBody>
      </p:sp>
      <p:sp>
        <p:nvSpPr>
          <p:cNvPr id="11" name="Content Placeholder 10"/>
          <p:cNvSpPr>
            <a:spLocks noGrp="1"/>
          </p:cNvSpPr>
          <p:nvPr>
            <p:ph idx="1"/>
          </p:nvPr>
        </p:nvSpPr>
        <p:spPr>
          <a:xfrm>
            <a:off x="428596" y="2143116"/>
            <a:ext cx="8258204" cy="3983047"/>
          </a:xfrm>
        </p:spPr>
        <p:txBody>
          <a:bodyPr>
            <a:normAutofit fontScale="47500" lnSpcReduction="20000"/>
          </a:bodyPr>
          <a:lstStyle/>
          <a:p>
            <a:pPr>
              <a:buNone/>
            </a:pPr>
            <a:r>
              <a:rPr lang="is-IS" sz="3800" dirty="0" smtClean="0">
                <a:latin typeface="Perpetua" pitchFamily="18" charset="0"/>
              </a:rPr>
              <a:t>1.0     Verkefni og skipan nefndarinnar</a:t>
            </a:r>
          </a:p>
          <a:p>
            <a:pPr>
              <a:buNone/>
            </a:pPr>
            <a:r>
              <a:rPr lang="is-IS" sz="3800" dirty="0" smtClean="0">
                <a:latin typeface="Perpetua" pitchFamily="18" charset="0"/>
              </a:rPr>
              <a:t>2.0     Ágrip um meginniðurstöður skýrslunnar</a:t>
            </a:r>
          </a:p>
          <a:p>
            <a:pPr>
              <a:buNone/>
            </a:pPr>
            <a:r>
              <a:rPr lang="is-IS" sz="3800" dirty="0" smtClean="0">
                <a:latin typeface="Perpetua" pitchFamily="18" charset="0"/>
              </a:rPr>
              <a:t>3.0     Sérstaða og mikilvægi banka- og fjármálafyrirtækja í samfélagi</a:t>
            </a:r>
          </a:p>
          <a:p>
            <a:pPr>
              <a:buNone/>
            </a:pPr>
            <a:r>
              <a:rPr lang="is-IS" sz="3800" dirty="0" smtClean="0">
                <a:latin typeface="Perpetua" pitchFamily="18" charset="0"/>
              </a:rPr>
              <a:t>4.0     Efnahagslegt umhverfi og innlend peningamálastjórnun</a:t>
            </a:r>
          </a:p>
          <a:p>
            <a:pPr>
              <a:buNone/>
            </a:pPr>
            <a:r>
              <a:rPr lang="is-IS" sz="3800" dirty="0" smtClean="0">
                <a:latin typeface="Perpetua" pitchFamily="18" charset="0"/>
              </a:rPr>
              <a:t>5.0     Stefna stjórnvalda um stærð og starfsemi íslenskra fjármálafyrirtækja</a:t>
            </a:r>
          </a:p>
          <a:p>
            <a:pPr>
              <a:buNone/>
            </a:pPr>
            <a:r>
              <a:rPr lang="is-IS" sz="3800" dirty="0" smtClean="0">
                <a:latin typeface="Perpetua" pitchFamily="18" charset="0"/>
              </a:rPr>
              <a:t>6.0     Einkavæðing og eignarhald bankanna</a:t>
            </a:r>
          </a:p>
          <a:p>
            <a:pPr>
              <a:buNone/>
            </a:pPr>
            <a:r>
              <a:rPr lang="is-IS" sz="3800" dirty="0" smtClean="0">
                <a:latin typeface="Perpetua" pitchFamily="18" charset="0"/>
              </a:rPr>
              <a:t>7.0     Fjármögnun bankanna</a:t>
            </a:r>
          </a:p>
          <a:p>
            <a:pPr>
              <a:buNone/>
            </a:pPr>
            <a:r>
              <a:rPr lang="is-IS" sz="3800" dirty="0" smtClean="0">
                <a:latin typeface="Perpetua" pitchFamily="18" charset="0"/>
              </a:rPr>
              <a:t>8.0     Útlán íslensku bankanna</a:t>
            </a:r>
          </a:p>
          <a:p>
            <a:pPr>
              <a:buNone/>
            </a:pPr>
            <a:r>
              <a:rPr lang="is-IS" sz="3800" dirty="0" smtClean="0">
                <a:latin typeface="Perpetua" pitchFamily="18" charset="0"/>
              </a:rPr>
              <a:t>9.0     Eigið fé íslenska fjármálakerfisins</a:t>
            </a:r>
          </a:p>
          <a:p>
            <a:pPr>
              <a:buNone/>
            </a:pPr>
            <a:r>
              <a:rPr lang="is-IS" sz="3800" dirty="0" smtClean="0">
                <a:latin typeface="Perpetua" pitchFamily="18" charset="0"/>
              </a:rPr>
              <a:t>10.0   Launa- og hvatakerfi bankanna</a:t>
            </a:r>
          </a:p>
          <a:p>
            <a:pPr>
              <a:buNone/>
            </a:pPr>
            <a:r>
              <a:rPr lang="is-IS" sz="3800" dirty="0" smtClean="0">
                <a:latin typeface="Perpetua" pitchFamily="18" charset="0"/>
              </a:rPr>
              <a:t>11.0   Innri og ytri endurskoðun</a:t>
            </a:r>
          </a:p>
          <a:p>
            <a:pPr>
              <a:buNone/>
            </a:pPr>
            <a:r>
              <a:rPr lang="is-IS" sz="3800" dirty="0" smtClean="0">
                <a:latin typeface="Perpetua" pitchFamily="18" charset="0"/>
              </a:rPr>
              <a:t>12.0   Verðbréfamarkaðir</a:t>
            </a:r>
          </a:p>
          <a:p>
            <a:pPr>
              <a:buNone/>
            </a:pPr>
            <a:r>
              <a:rPr lang="is-IS" sz="3800" dirty="0" smtClean="0">
                <a:latin typeface="Perpetua" pitchFamily="18" charset="0"/>
              </a:rPr>
              <a:t>13.0   Gjaldeyrismarkaður</a:t>
            </a:r>
          </a:p>
          <a:p>
            <a:pPr>
              <a:buNone/>
            </a:pPr>
            <a:r>
              <a:rPr lang="is-IS" sz="3800" dirty="0" smtClean="0">
                <a:latin typeface="Perpetua" pitchFamily="18" charset="0"/>
              </a:rPr>
              <a:t>14.0   Verðbréfa- og fjárfestingarsjóðir</a:t>
            </a:r>
          </a:p>
          <a:p>
            <a:endParaRPr lang="is-IS" sz="3600" dirty="0" smtClean="0">
              <a:latin typeface="Perpetua" pitchFamily="18" charset="0"/>
            </a:endParaRPr>
          </a:p>
          <a:p>
            <a:endParaRPr lang="is-IS" sz="3600" dirty="0" smtClean="0">
              <a:latin typeface="Perpetua" pitchFamily="18" charset="0"/>
            </a:endParaRPr>
          </a:p>
          <a:p>
            <a:endParaRPr lang="is-IS" sz="3600" dirty="0" smtClean="0">
              <a:latin typeface="Perpetua" pitchFamily="18" charset="0"/>
            </a:endParaRPr>
          </a:p>
          <a:p>
            <a:endParaRPr lang="is-IS" sz="3600" dirty="0" smtClean="0">
              <a:latin typeface="Perpetua" pitchFamily="18" charset="0"/>
            </a:endParaRP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Veikt eigið fé</a:t>
            </a:r>
            <a:endParaRPr lang="is-IS" sz="3200" b="1" dirty="0">
              <a:latin typeface="Perpetua" pitchFamily="18" charset="0"/>
            </a:endParaRPr>
          </a:p>
        </p:txBody>
      </p:sp>
      <p:sp>
        <p:nvSpPr>
          <p:cNvPr id="11" name="Content Placeholder 10"/>
          <p:cNvSpPr>
            <a:spLocks noGrp="1"/>
          </p:cNvSpPr>
          <p:nvPr>
            <p:ph idx="1"/>
          </p:nvPr>
        </p:nvSpPr>
        <p:spPr>
          <a:xfrm>
            <a:off x="428596" y="1571612"/>
            <a:ext cx="8258204" cy="3286148"/>
          </a:xfrm>
        </p:spPr>
        <p:txBody>
          <a:bodyPr>
            <a:normAutofit fontScale="92500" lnSpcReduction="20000"/>
          </a:bodyPr>
          <a:lstStyle/>
          <a:p>
            <a:pPr>
              <a:spcBef>
                <a:spcPts val="1200"/>
              </a:spcBef>
            </a:pPr>
            <a:r>
              <a:rPr lang="is-IS" sz="1800" dirty="0" smtClean="0">
                <a:latin typeface="Perpetua" pitchFamily="18" charset="0"/>
              </a:rPr>
              <a:t>Bankarnir báru umtalsverða áhættu vegna eigin hlutabréfa.</a:t>
            </a:r>
          </a:p>
          <a:p>
            <a:pPr lvl="1">
              <a:spcBef>
                <a:spcPts val="1200"/>
              </a:spcBef>
            </a:pPr>
            <a:r>
              <a:rPr lang="is-IS" sz="1600" dirty="0" smtClean="0">
                <a:latin typeface="Perpetua" pitchFamily="18" charset="0"/>
              </a:rPr>
              <a:t>Bein lán með veðum í eigin bréfum.</a:t>
            </a:r>
          </a:p>
          <a:p>
            <a:pPr lvl="1">
              <a:spcBef>
                <a:spcPts val="1200"/>
              </a:spcBef>
            </a:pPr>
            <a:r>
              <a:rPr lang="is-IS" sz="1600" dirty="0" smtClean="0">
                <a:latin typeface="Perpetua" pitchFamily="18" charset="0"/>
              </a:rPr>
              <a:t>Framvirkir samningar um eigin hlutabréf.</a:t>
            </a:r>
          </a:p>
          <a:p>
            <a:pPr>
              <a:spcBef>
                <a:spcPts val="1200"/>
              </a:spcBef>
            </a:pPr>
            <a:r>
              <a:rPr lang="is-IS" sz="1800" dirty="0" smtClean="0">
                <a:latin typeface="Perpetua" pitchFamily="18" charset="0"/>
              </a:rPr>
              <a:t>Því endurspegluðu eiginfjárhlutföll bankanna ekki raunverulegan styrk þeirra né fjármálakerfisins í heild til að þola áföll.</a:t>
            </a:r>
          </a:p>
          <a:p>
            <a:pPr>
              <a:spcBef>
                <a:spcPts val="1200"/>
              </a:spcBef>
            </a:pPr>
            <a:r>
              <a:rPr lang="is-IS" sz="1800" dirty="0" smtClean="0">
                <a:latin typeface="Perpetua" pitchFamily="18" charset="0"/>
              </a:rPr>
              <a:t>Bankarnir þrír fjármögnuðu sjálfir samtals um 300 milljarðarkróna af eigin hlutafé um mitt ár 2008. Í skýrslunni er þetta kallað veikt eigið fé.</a:t>
            </a:r>
          </a:p>
          <a:p>
            <a:pPr>
              <a:spcBef>
                <a:spcPts val="1200"/>
              </a:spcBef>
            </a:pPr>
            <a:r>
              <a:rPr lang="is-IS" sz="1800" dirty="0" smtClean="0">
                <a:latin typeface="Perpetua" pitchFamily="18" charset="0"/>
              </a:rPr>
              <a:t>Á sama tíma var eiginfjárgrunnur bankanna samtals um 1.186 milljarðar króna. Þannig var veikt eigið fé rúmlega 25% af eiginfjárgrunni bankanna</a:t>
            </a:r>
            <a:r>
              <a:rPr lang="de-DE" sz="1800" dirty="0" smtClean="0">
                <a:latin typeface="Perpetua" pitchFamily="18" charset="0"/>
              </a:rPr>
              <a:t> um mitt ár 2008.</a:t>
            </a:r>
          </a:p>
          <a:p>
            <a:pPr>
              <a:spcBef>
                <a:spcPts val="1200"/>
              </a:spcBef>
            </a:pPr>
            <a:r>
              <a:rPr lang="pt-BR" sz="1800" dirty="0" smtClean="0">
                <a:latin typeface="Perpetua" pitchFamily="18" charset="0"/>
              </a:rPr>
              <a:t>Ef krossfjármögnun er talin með þá nam þetta 400 milljörðum króna eða tæplega 70% af grunnþætti eiginfjárgrunnsins.</a:t>
            </a:r>
          </a:p>
          <a:p>
            <a:pPr marL="468000" indent="-457200"/>
            <a:endParaRPr lang="is-IS" sz="1600" dirty="0" smtClean="0">
              <a:latin typeface="Perpetua" pitchFamily="18" charset="0"/>
            </a:endParaRPr>
          </a:p>
          <a:p>
            <a:pPr marL="0" indent="0" algn="just">
              <a:spcBef>
                <a:spcPts val="1200"/>
              </a:spcBef>
              <a:buNone/>
            </a:pPr>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graphicFrame>
        <p:nvGraphicFramePr>
          <p:cNvPr id="5" name="Content Placeholder 3"/>
          <p:cNvGraphicFramePr>
            <a:graphicFrameLocks/>
          </p:cNvGraphicFramePr>
          <p:nvPr/>
        </p:nvGraphicFramePr>
        <p:xfrm>
          <a:off x="357158" y="4929198"/>
          <a:ext cx="8286808" cy="1428624"/>
        </p:xfrm>
        <a:graphic>
          <a:graphicData uri="http://schemas.openxmlformats.org/drawingml/2006/table">
            <a:tbl>
              <a:tblPr>
                <a:tableStyleId>{D7AC3CCA-C797-4891-BE02-D94E43425B78}</a:tableStyleId>
              </a:tblPr>
              <a:tblGrid>
                <a:gridCol w="914870"/>
                <a:gridCol w="799642"/>
                <a:gridCol w="972502"/>
                <a:gridCol w="956324"/>
                <a:gridCol w="642942"/>
                <a:gridCol w="714380"/>
                <a:gridCol w="571504"/>
                <a:gridCol w="1285884"/>
                <a:gridCol w="857256"/>
                <a:gridCol w="571504"/>
              </a:tblGrid>
              <a:tr h="252000">
                <a:tc>
                  <a:txBody>
                    <a:bodyPr/>
                    <a:lstStyle/>
                    <a:p>
                      <a:pPr algn="l">
                        <a:lnSpc>
                          <a:spcPct val="115000"/>
                        </a:lnSpc>
                        <a:spcAft>
                          <a:spcPts val="0"/>
                        </a:spcAft>
                      </a:pPr>
                      <a:r>
                        <a:rPr lang="en-US" sz="1200" b="1" dirty="0">
                          <a:latin typeface="Perpetua" pitchFamily="18" charset="0"/>
                        </a:rPr>
                        <a:t>ma.kr.</a:t>
                      </a:r>
                      <a:endParaRPr lang="is-IS" sz="1200" b="1" dirty="0">
                        <a:latin typeface="Perpetua" pitchFamily="18"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gridSpan="3">
                  <a:txBody>
                    <a:bodyPr/>
                    <a:lstStyle/>
                    <a:p>
                      <a:pPr algn="ctr">
                        <a:lnSpc>
                          <a:spcPct val="115000"/>
                        </a:lnSpc>
                        <a:spcAft>
                          <a:spcPts val="0"/>
                        </a:spcAft>
                      </a:pPr>
                      <a:r>
                        <a:rPr lang="en-US" sz="1200" b="1" dirty="0" err="1">
                          <a:latin typeface="Perpetua" pitchFamily="18" charset="0"/>
                        </a:rPr>
                        <a:t>Bein</a:t>
                      </a:r>
                      <a:r>
                        <a:rPr lang="en-US" sz="1200" b="1" dirty="0">
                          <a:latin typeface="Perpetua" pitchFamily="18" charset="0"/>
                        </a:rPr>
                        <a:t> </a:t>
                      </a:r>
                      <a:r>
                        <a:rPr lang="en-US" sz="1200" b="1" dirty="0" err="1">
                          <a:latin typeface="Perpetua" pitchFamily="18" charset="0"/>
                        </a:rPr>
                        <a:t>eiginfjármögnun</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hMerge="1">
                  <a:txBody>
                    <a:bodyPr/>
                    <a:lstStyle/>
                    <a:p>
                      <a:endParaRPr lang="is-IS"/>
                    </a:p>
                  </a:txBody>
                  <a:tcPr/>
                </a:tc>
                <a:tc hMerge="1">
                  <a:txBody>
                    <a:bodyPr/>
                    <a:lstStyle/>
                    <a:p>
                      <a:endParaRPr lang="is-IS"/>
                    </a:p>
                  </a:txBody>
                  <a:tcPr/>
                </a:tc>
                <a:tc>
                  <a:txBody>
                    <a:bodyPr/>
                    <a:lstStyle/>
                    <a:p>
                      <a:pPr algn="l">
                        <a:lnSpc>
                          <a:spcPct val="115000"/>
                        </a:lnSpc>
                        <a:spcAft>
                          <a:spcPts val="0"/>
                        </a:spcAft>
                      </a:pPr>
                      <a:r>
                        <a:rPr lang="en-US" sz="1200" b="1" dirty="0">
                          <a:latin typeface="Perpetua" pitchFamily="18" charset="0"/>
                        </a:rPr>
                        <a:t> </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a:lnSpc>
                          <a:spcPct val="115000"/>
                        </a:lnSpc>
                        <a:spcAft>
                          <a:spcPts val="0"/>
                        </a:spcAft>
                      </a:pP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lnSpc>
                          <a:spcPct val="115000"/>
                        </a:lnSpc>
                        <a:spcAft>
                          <a:spcPts val="0"/>
                        </a:spcAft>
                      </a:pP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err="1">
                          <a:latin typeface="Perpetua" pitchFamily="18" charset="0"/>
                        </a:rPr>
                        <a:t>Krossfjármögnun</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200" b="1" dirty="0">
                          <a:latin typeface="Perpetua" pitchFamily="18" charset="0"/>
                        </a:rPr>
                        <a:t>Alls</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lnSpc>
                          <a:spcPct val="115000"/>
                        </a:lnSpc>
                        <a:spcAft>
                          <a:spcPts val="0"/>
                        </a:spcAft>
                      </a:pPr>
                      <a:endParaRPr lang="is-IS" sz="1200" b="1" dirty="0">
                        <a:latin typeface="Perpetua" pitchFamily="18" charset="0"/>
                        <a:ea typeface="Calibri"/>
                        <a:cs typeface="Times New Roman"/>
                      </a:endParaRPr>
                    </a:p>
                  </a:txBody>
                  <a:tcPr marL="68580" marR="68580" marT="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252000">
                <a:tc>
                  <a:txBody>
                    <a:bodyPr/>
                    <a:lstStyle/>
                    <a:p>
                      <a:endParaRPr lang="is-IS" sz="1200" b="1" dirty="0">
                        <a:latin typeface="Perpetua" pitchFamily="18" charset="0"/>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200" b="1" dirty="0" err="1">
                          <a:latin typeface="Perpetua" pitchFamily="18" charset="0"/>
                        </a:rPr>
                        <a:t>Glitnir</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200" b="1" dirty="0" err="1">
                          <a:latin typeface="Perpetua" pitchFamily="18" charset="0"/>
                        </a:rPr>
                        <a:t>Kaupþing</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err="1" smtClean="0">
                          <a:latin typeface="Perpetua" pitchFamily="18" charset="0"/>
                        </a:rPr>
                        <a:t>Landsbanki</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200" b="1" dirty="0">
                          <a:latin typeface="Perpetua" pitchFamily="18" charset="0"/>
                        </a:rPr>
                        <a:t>Alls</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err="1" smtClean="0">
                          <a:latin typeface="Perpetua" pitchFamily="18" charset="0"/>
                        </a:rPr>
                        <a:t>Eigið</a:t>
                      </a:r>
                      <a:r>
                        <a:rPr lang="en-US" sz="1200" b="1" dirty="0" smtClean="0">
                          <a:latin typeface="Perpetua" pitchFamily="18" charset="0"/>
                        </a:rPr>
                        <a:t> </a:t>
                      </a:r>
                      <a:r>
                        <a:rPr lang="en-US" sz="1200" b="1" dirty="0" err="1" smtClean="0">
                          <a:latin typeface="Perpetua" pitchFamily="18" charset="0"/>
                        </a:rPr>
                        <a:t>fé</a:t>
                      </a:r>
                      <a:r>
                        <a:rPr lang="en-US" sz="1200" b="1" baseline="0" dirty="0" smtClean="0">
                          <a:latin typeface="Perpetua" pitchFamily="18" charset="0"/>
                        </a:rPr>
                        <a:t> </a:t>
                      </a:r>
                      <a:r>
                        <a:rPr lang="en-US" sz="1200" b="1" baseline="0" dirty="0" err="1" smtClean="0">
                          <a:latin typeface="Perpetua" pitchFamily="18" charset="0"/>
                        </a:rPr>
                        <a:t>samtals</a:t>
                      </a:r>
                      <a:r>
                        <a:rPr lang="en-US" sz="1200" b="1" dirty="0">
                          <a:latin typeface="Perpetua" pitchFamily="18" charset="0"/>
                        </a:rPr>
                        <a:t> </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a:latin typeface="Perpetua" pitchFamily="18" charset="0"/>
                        </a:rPr>
                        <a:t> </a:t>
                      </a:r>
                      <a:r>
                        <a:rPr lang="en-US" sz="1200" b="1" dirty="0" smtClean="0">
                          <a:latin typeface="Perpetua" pitchFamily="18" charset="0"/>
                        </a:rPr>
                        <a:t>% EF</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a:latin typeface="Perpetua" pitchFamily="18" charset="0"/>
                        </a:rPr>
                        <a:t> </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en-US" sz="1200" b="1" dirty="0">
                          <a:latin typeface="Perpetua" pitchFamily="18" charset="0"/>
                        </a:rPr>
                        <a:t> </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lnSpc>
                          <a:spcPct val="115000"/>
                        </a:lnSpc>
                        <a:spcAft>
                          <a:spcPts val="0"/>
                        </a:spcAft>
                      </a:pPr>
                      <a:r>
                        <a:rPr lang="is-IS" sz="1200" b="1" dirty="0" smtClean="0">
                          <a:latin typeface="Perpetua" pitchFamily="18" charset="0"/>
                          <a:ea typeface="Calibri"/>
                          <a:cs typeface="Times New Roman"/>
                        </a:rPr>
                        <a:t>% EF</a:t>
                      </a:r>
                      <a:endParaRPr lang="is-IS" sz="1200" b="1" dirty="0">
                        <a:latin typeface="Perpetua" pitchFamily="18" charset="0"/>
                        <a:ea typeface="Calibri"/>
                        <a:cs typeface="Times New Roman"/>
                      </a:endParaRPr>
                    </a:p>
                  </a:txBody>
                  <a:tcPr marL="68580" marR="68580" marT="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52000">
                <a:tc>
                  <a:txBody>
                    <a:bodyPr/>
                    <a:lstStyle/>
                    <a:p>
                      <a:pPr algn="r">
                        <a:lnSpc>
                          <a:spcPct val="115000"/>
                        </a:lnSpc>
                        <a:spcAft>
                          <a:spcPts val="0"/>
                        </a:spcAft>
                      </a:pPr>
                      <a:r>
                        <a:rPr lang="en-US" sz="1200" dirty="0">
                          <a:latin typeface="Perpetua" pitchFamily="18" charset="0"/>
                        </a:rPr>
                        <a:t>31.12.2006</a:t>
                      </a:r>
                      <a:endParaRPr lang="is-IS" sz="1200" dirty="0">
                        <a:latin typeface="Perpetua" pitchFamily="18"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24</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44</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47</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115</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dirty="0" smtClean="0">
                          <a:latin typeface="Perpetua" pitchFamily="18" charset="0"/>
                          <a:ea typeface="Calibri"/>
                          <a:cs typeface="Times New Roman"/>
                        </a:rPr>
                        <a:t>922</a:t>
                      </a: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12%</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88</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203</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22%</a:t>
                      </a:r>
                      <a:endParaRPr lang="is-IS" sz="1200" b="1" dirty="0">
                        <a:latin typeface="Perpetua" pitchFamily="18" charset="0"/>
                        <a:ea typeface="Calibri"/>
                        <a:cs typeface="Times New Roman"/>
                      </a:endParaRPr>
                    </a:p>
                  </a:txBody>
                  <a:tcPr marL="68580" marR="68580" marT="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252000">
                <a:tc>
                  <a:txBody>
                    <a:bodyPr/>
                    <a:lstStyle/>
                    <a:p>
                      <a:pPr algn="r">
                        <a:lnSpc>
                          <a:spcPct val="115000"/>
                        </a:lnSpc>
                        <a:spcAft>
                          <a:spcPts val="0"/>
                        </a:spcAft>
                      </a:pPr>
                      <a:r>
                        <a:rPr lang="en-US" sz="1200" dirty="0">
                          <a:latin typeface="Perpetua" pitchFamily="18" charset="0"/>
                        </a:rPr>
                        <a:t>31.12.2007</a:t>
                      </a:r>
                      <a:endParaRPr lang="is-IS" sz="1200" dirty="0">
                        <a:latin typeface="Perpetua" pitchFamily="18"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a:latin typeface="Perpetua" pitchFamily="18" charset="0"/>
                        </a:rPr>
                        <a:t>44</a:t>
                      </a:r>
                      <a:endParaRPr lang="is-IS" sz="120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a:latin typeface="Perpetua" pitchFamily="18" charset="0"/>
                        </a:rPr>
                        <a:t>102</a:t>
                      </a:r>
                      <a:endParaRPr lang="is-IS" sz="120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84</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230</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smtClean="0">
                          <a:latin typeface="Perpetua" pitchFamily="18" charset="0"/>
                          <a:ea typeface="Calibri"/>
                          <a:cs typeface="Times New Roman"/>
                        </a:rPr>
                        <a:t>982</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23%</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119</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350</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36%</a:t>
                      </a:r>
                      <a:endParaRPr lang="is-IS" sz="1200" b="1" dirty="0">
                        <a:latin typeface="Perpetua" pitchFamily="18" charset="0"/>
                        <a:ea typeface="Calibri"/>
                        <a:cs typeface="Times New Roman"/>
                      </a:endParaRPr>
                    </a:p>
                  </a:txBody>
                  <a:tcPr marL="68580" marR="68580" marT="0" marB="0" anchor="b">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r>
              <a:tr h="252000">
                <a:tc>
                  <a:txBody>
                    <a:bodyPr/>
                    <a:lstStyle/>
                    <a:p>
                      <a:pPr algn="r">
                        <a:lnSpc>
                          <a:spcPct val="115000"/>
                        </a:lnSpc>
                        <a:spcAft>
                          <a:spcPts val="0"/>
                        </a:spcAft>
                      </a:pPr>
                      <a:r>
                        <a:rPr lang="en-US" sz="1200" dirty="0">
                          <a:latin typeface="Perpetua" pitchFamily="18" charset="0"/>
                        </a:rPr>
                        <a:t>30.6.2008</a:t>
                      </a:r>
                      <a:endParaRPr lang="is-IS" sz="1200" dirty="0">
                        <a:latin typeface="Perpetua" pitchFamily="18" charset="0"/>
                        <a:ea typeface="Calibri"/>
                        <a:cs typeface="Times New Roman"/>
                      </a:endParaRPr>
                    </a:p>
                  </a:txBody>
                  <a:tcPr marL="68580" marR="68580" marT="0" marB="0" anchor="b">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63</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159</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81</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303</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smtClean="0">
                          <a:latin typeface="Perpetua" pitchFamily="18" charset="0"/>
                          <a:ea typeface="Calibri"/>
                          <a:cs typeface="Times New Roman"/>
                        </a:rPr>
                        <a:t>1186</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26%</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dirty="0">
                          <a:latin typeface="Perpetua" pitchFamily="18" charset="0"/>
                        </a:rPr>
                        <a:t>92</a:t>
                      </a:r>
                      <a:endParaRPr lang="is-IS" sz="1200"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en-US" sz="1200" b="1" dirty="0">
                          <a:latin typeface="Perpetua" pitchFamily="18" charset="0"/>
                        </a:rPr>
                        <a:t>395</a:t>
                      </a:r>
                      <a:endParaRPr lang="is-IS" sz="1200" b="1" dirty="0">
                        <a:latin typeface="Perpetua" pitchFamily="18" charset="0"/>
                        <a:ea typeface="Calibri"/>
                        <a:cs typeface="Times New Roman"/>
                      </a:endParaRPr>
                    </a:p>
                  </a:txBody>
                  <a:tcPr marL="68580" marR="68580" marT="0" marB="0" anchor="b">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lnSpc>
                          <a:spcPct val="115000"/>
                        </a:lnSpc>
                        <a:spcAft>
                          <a:spcPts val="0"/>
                        </a:spcAft>
                      </a:pPr>
                      <a:r>
                        <a:rPr lang="is-IS" sz="1200" b="1" dirty="0" smtClean="0">
                          <a:latin typeface="Perpetua" pitchFamily="18" charset="0"/>
                          <a:ea typeface="Calibri"/>
                          <a:cs typeface="Times New Roman"/>
                        </a:rPr>
                        <a:t>33%</a:t>
                      </a:r>
                      <a:endParaRPr lang="is-IS" sz="1200" b="1" dirty="0">
                        <a:latin typeface="Perpetua" pitchFamily="18" charset="0"/>
                        <a:ea typeface="Calibri"/>
                        <a:cs typeface="Times New Roman"/>
                      </a:endParaRPr>
                    </a:p>
                  </a:txBody>
                  <a:tcPr marL="68580" marR="68580" marT="0" marB="0" anchor="b">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Veikt eigið fé</a:t>
            </a:r>
            <a:endParaRPr lang="is-IS" sz="3200" b="1" dirty="0">
              <a:latin typeface="Perpetua" pitchFamily="18" charset="0"/>
            </a:endParaRPr>
          </a:p>
        </p:txBody>
      </p:sp>
      <p:sp>
        <p:nvSpPr>
          <p:cNvPr id="11" name="Content Placeholder 10"/>
          <p:cNvSpPr>
            <a:spLocks noGrp="1"/>
          </p:cNvSpPr>
          <p:nvPr>
            <p:ph idx="1"/>
          </p:nvPr>
        </p:nvSpPr>
        <p:spPr>
          <a:xfrm>
            <a:off x="428596" y="1571612"/>
            <a:ext cx="8258204" cy="4714908"/>
          </a:xfrm>
        </p:spPr>
        <p:txBody>
          <a:bodyPr>
            <a:normAutofit lnSpcReduction="10000"/>
          </a:bodyPr>
          <a:lstStyle/>
          <a:p>
            <a:r>
              <a:rPr lang="is-IS" sz="1800" dirty="0" smtClean="0">
                <a:solidFill>
                  <a:schemeClr val="tx2">
                    <a:lumMod val="50000"/>
                  </a:schemeClr>
                </a:solidFill>
                <a:latin typeface="Perpetua" pitchFamily="18" charset="0"/>
              </a:rPr>
              <a:t>Rannsóknarnefnd Alþingis telur að fjármögnun eigin fjár í íslenska bankakerfinu hafi að svo stórum hluta verið byggð á lánsfé úr kerfinu sjálfu að stöðugleika þess var ógnað.</a:t>
            </a:r>
          </a:p>
          <a:p>
            <a:endParaRPr lang="is-IS" sz="1800" dirty="0" smtClean="0">
              <a:solidFill>
                <a:schemeClr val="tx2">
                  <a:lumMod val="50000"/>
                </a:schemeClr>
              </a:solidFill>
              <a:latin typeface="Perpetua" pitchFamily="18" charset="0"/>
            </a:endParaRPr>
          </a:p>
          <a:p>
            <a:r>
              <a:rPr lang="is-IS" sz="1800" dirty="0" smtClean="0">
                <a:solidFill>
                  <a:schemeClr val="tx2">
                    <a:lumMod val="50000"/>
                  </a:schemeClr>
                </a:solidFill>
                <a:latin typeface="Perpetua" pitchFamily="18" charset="0"/>
              </a:rPr>
              <a:t>Ofmetið eigið fé banka eykur getu hans til vaxtar. Geta bankans til að takast á við áföll minnkar hins vegar um leið. Þar með eykst hættan á gjaldþroti. </a:t>
            </a:r>
          </a:p>
          <a:p>
            <a:endParaRPr lang="is-IS" sz="1800" dirty="0" smtClean="0">
              <a:solidFill>
                <a:schemeClr val="tx2">
                  <a:lumMod val="50000"/>
                </a:schemeClr>
              </a:solidFill>
              <a:latin typeface="Perpetua" pitchFamily="18" charset="0"/>
            </a:endParaRPr>
          </a:p>
          <a:p>
            <a:r>
              <a:rPr lang="is-IS" sz="1800" dirty="0" smtClean="0">
                <a:solidFill>
                  <a:schemeClr val="tx2">
                    <a:lumMod val="50000"/>
                  </a:schemeClr>
                </a:solidFill>
                <a:latin typeface="Perpetua" pitchFamily="18" charset="0"/>
              </a:rPr>
              <a:t>Gjaldþrot við þessar aðstæður gerir tap innstæðueigenda og annarra lánadrottna meira en ella. </a:t>
            </a:r>
          </a:p>
          <a:p>
            <a:endParaRPr lang="is-IS" sz="1800" dirty="0" smtClean="0">
              <a:solidFill>
                <a:schemeClr val="tx2">
                  <a:lumMod val="50000"/>
                </a:schemeClr>
              </a:solidFill>
              <a:latin typeface="Perpetua" pitchFamily="18" charset="0"/>
            </a:endParaRPr>
          </a:p>
          <a:p>
            <a:r>
              <a:rPr lang="is-IS" sz="1800" dirty="0" smtClean="0">
                <a:solidFill>
                  <a:schemeClr val="tx2">
                    <a:lumMod val="50000"/>
                  </a:schemeClr>
                </a:solidFill>
                <a:latin typeface="Perpetua" pitchFamily="18" charset="0"/>
              </a:rPr>
              <a:t>Ef um kerfislega mikilvægan banka er að ræða, eins og raunin var á Íslandi með alla bankana þrjá, verður kostnaðurinn fyrir þjóðfélagið í heild einnig verulegur, eins og raun ber vitni.</a:t>
            </a:r>
          </a:p>
          <a:p>
            <a:endParaRPr lang="is-IS" sz="1800" dirty="0" smtClean="0">
              <a:solidFill>
                <a:schemeClr val="tx2">
                  <a:lumMod val="50000"/>
                </a:schemeClr>
              </a:solidFill>
              <a:latin typeface="Perpetua" pitchFamily="18" charset="0"/>
            </a:endParaRPr>
          </a:p>
          <a:p>
            <a:r>
              <a:rPr lang="is-IS" sz="1800" dirty="0" smtClean="0">
                <a:solidFill>
                  <a:schemeClr val="tx2">
                    <a:lumMod val="50000"/>
                  </a:schemeClr>
                </a:solidFill>
                <a:latin typeface="Perpetua" pitchFamily="18" charset="0"/>
              </a:rPr>
              <a:t>Það er niðurstaða rannsóknarnefndar Alþingis að veigamikil rök leiði til þeirrar niðurstöðu að draga hefði átt lán, sem einvörðungu eru tryggð með veði í eigin hlutabréfum, frá eigin fé fjármálafyrirtækis. Hið sama gildi um hluti sem voru að formi til skráðir í eigu þriðja aðila en „fyrir reikning“ viðkomandi fjármálafyrirtækis. </a:t>
            </a:r>
          </a:p>
          <a:p>
            <a:endParaRPr lang="is-IS" sz="1800" dirty="0" smtClean="0">
              <a:solidFill>
                <a:schemeClr val="tx2">
                  <a:lumMod val="50000"/>
                </a:schemeClr>
              </a:solidFill>
              <a:latin typeface="Perpetua" pitchFamily="18" charset="0"/>
            </a:endParaRPr>
          </a:p>
          <a:p>
            <a:pPr marL="468000" indent="-457200"/>
            <a:endParaRPr lang="is-IS" sz="1800" dirty="0" smtClean="0">
              <a:latin typeface="Perpetua" pitchFamily="18" charset="0"/>
            </a:endParaRPr>
          </a:p>
          <a:p>
            <a:pPr marL="0" indent="0" algn="just">
              <a:spcBef>
                <a:spcPts val="1200"/>
              </a:spcBef>
              <a:buNone/>
            </a:pPr>
            <a:endParaRPr lang="is-IS" sz="18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Efnahagslegt umhverfi</a:t>
            </a:r>
            <a:endParaRPr lang="is-IS" sz="3200" b="1" dirty="0">
              <a:latin typeface="Perpetua" pitchFamily="18" charset="0"/>
            </a:endParaRPr>
          </a:p>
        </p:txBody>
      </p:sp>
      <p:sp>
        <p:nvSpPr>
          <p:cNvPr id="11" name="Content Placeholder 10"/>
          <p:cNvSpPr>
            <a:spLocks noGrp="1"/>
          </p:cNvSpPr>
          <p:nvPr>
            <p:ph idx="1"/>
          </p:nvPr>
        </p:nvSpPr>
        <p:spPr>
          <a:xfrm>
            <a:off x="428596" y="1643050"/>
            <a:ext cx="8258204" cy="4643470"/>
          </a:xfrm>
        </p:spPr>
        <p:txBody>
          <a:bodyPr>
            <a:normAutofit lnSpcReduction="10000"/>
          </a:bodyPr>
          <a:lstStyle/>
          <a:p>
            <a:pPr marL="0">
              <a:buNone/>
            </a:pPr>
            <a:r>
              <a:rPr lang="is-IS" sz="1800" dirty="0" smtClean="0">
                <a:latin typeface="Perpetua" pitchFamily="18" charset="0"/>
              </a:rPr>
              <a:t>Hagstjórnin átti, að minnsta kosti frá því á árinu 2004, þátt í því að ýkja hið efnahagslega ójafnvægi sem leiddi til hrunsins.</a:t>
            </a:r>
          </a:p>
          <a:p>
            <a:pPr>
              <a:spcBef>
                <a:spcPts val="1200"/>
              </a:spcBef>
            </a:pPr>
            <a:r>
              <a:rPr lang="is-IS" sz="1800" dirty="0" smtClean="0">
                <a:latin typeface="Perpetua" pitchFamily="18" charset="0"/>
              </a:rPr>
              <a:t>Alþjóðlega umhverfið einkenndist af þenslu, auknu ójafnvægi, lágum vöxtum og lausafjárgnótt.</a:t>
            </a:r>
          </a:p>
          <a:p>
            <a:pPr>
              <a:spcBef>
                <a:spcPts val="1200"/>
              </a:spcBef>
            </a:pPr>
            <a:r>
              <a:rPr lang="is-IS" sz="1800" dirty="0" smtClean="0">
                <a:latin typeface="Perpetua" pitchFamily="18" charset="0"/>
              </a:rPr>
              <a:t>Að mati rannsóknarnefndarinnar var hvorki með aðgerðum í ríkisfjármálum né peningastefnu brugðist á fullnægjandi hátt við hagsveiflum, ofþenslu og vaxandi ójafnvægi í hagkerfinu.</a:t>
            </a:r>
          </a:p>
          <a:p>
            <a:pPr>
              <a:spcBef>
                <a:spcPts val="1200"/>
              </a:spcBef>
            </a:pPr>
            <a:r>
              <a:rPr lang="is-IS" sz="1800" dirty="0" smtClean="0">
                <a:latin typeface="Perpetua" pitchFamily="18" charset="0"/>
              </a:rPr>
              <a:t>Umfangsmiklar stóriðjuframkvæmdir hér á landi kölluðu á viðbrögð þar sem gripið yrði til aðgerða sem myndu skapa rými fyrir framkvæmdirnar í hagkerfinu.</a:t>
            </a:r>
          </a:p>
          <a:p>
            <a:pPr>
              <a:spcBef>
                <a:spcPts val="1200"/>
              </a:spcBef>
            </a:pPr>
            <a:r>
              <a:rPr lang="is-IS" sz="1800" dirty="0" smtClean="0">
                <a:latin typeface="Perpetua" pitchFamily="18" charset="0"/>
              </a:rPr>
              <a:t>Ráðstafanir hins opinbera í efnahagsmálum í þeirri uppsveiflu sem varð í aðdraganda falls bankanna varð til þess að auka á þensluna, þegar efnahagsstjórn hefði átt að miða að því að draga úr þenslu.</a:t>
            </a:r>
          </a:p>
          <a:p>
            <a:pPr lvl="1"/>
            <a:r>
              <a:rPr lang="is-IS" sz="1600" dirty="0" smtClean="0">
                <a:latin typeface="Perpetua" pitchFamily="18" charset="0"/>
              </a:rPr>
              <a:t>Stjórnvöld ákváðu að lækka skatta á þenslutíma. Það var gert í trássi við ráðleggingar sérfræðinga og jafnvel gegn betri vitund þeirra ráðamanna sem ákvarðanirnar tóku. </a:t>
            </a:r>
          </a:p>
          <a:p>
            <a:pPr lvl="1"/>
            <a:r>
              <a:rPr lang="is-IS" sz="1600" dirty="0" smtClean="0">
                <a:latin typeface="Perpetua" pitchFamily="18" charset="0"/>
              </a:rPr>
              <a:t>Breytingarnar á útlánareglum Íbúðalánasjóðs voru með stærri hagstjórnarmistökum í aðdraganda falls bankanna. Þau mistök voru gerð með fullri vitund um líklegar afleiðingar aðgerðanna. Áhrif þeirra urðu enn meiri í alþjóðlegu lágvaxtaumhverfi þess tíma.</a:t>
            </a:r>
          </a:p>
          <a:p>
            <a:pPr lvl="1">
              <a:spcBef>
                <a:spcPts val="1200"/>
              </a:spcBef>
            </a:pPr>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Efnahagslegt umhverfi</a:t>
            </a:r>
            <a:endParaRPr lang="is-IS" sz="3200" b="1" dirty="0">
              <a:latin typeface="Perpetua" pitchFamily="18" charset="0"/>
            </a:endParaRPr>
          </a:p>
        </p:txBody>
      </p:sp>
      <p:sp>
        <p:nvSpPr>
          <p:cNvPr id="11" name="Content Placeholder 10"/>
          <p:cNvSpPr>
            <a:spLocks noGrp="1"/>
          </p:cNvSpPr>
          <p:nvPr>
            <p:ph idx="1"/>
          </p:nvPr>
        </p:nvSpPr>
        <p:spPr>
          <a:xfrm>
            <a:off x="285720" y="1643050"/>
            <a:ext cx="5214974" cy="4857784"/>
          </a:xfrm>
        </p:spPr>
        <p:txBody>
          <a:bodyPr>
            <a:normAutofit lnSpcReduction="10000"/>
          </a:bodyPr>
          <a:lstStyle/>
          <a:p>
            <a:pPr marL="0" indent="0">
              <a:spcAft>
                <a:spcPts val="1200"/>
              </a:spcAft>
              <a:buNone/>
            </a:pPr>
            <a:r>
              <a:rPr lang="is-IS" sz="2400" dirty="0" smtClean="0">
                <a:latin typeface="Perpetua" pitchFamily="18" charset="0"/>
              </a:rPr>
              <a:t>Rannsóknarnefndin telur að stýrivextir hafi verið of lágir í uppsveiflunni.</a:t>
            </a:r>
          </a:p>
          <a:p>
            <a:r>
              <a:rPr lang="is-IS" sz="2000" dirty="0" smtClean="0">
                <a:latin typeface="Perpetua" pitchFamily="18" charset="0"/>
              </a:rPr>
              <a:t>Seðlabankinn fór sér að engu óðslega við vaxtahækkanir árið 2005 og 2006. Við ákvarðanir um umfang þeirra virðist bankinn sífellt hafa reiknað með að fram kæmu aðhaldsaðgerðir af hálfu hins opinbera.</a:t>
            </a:r>
          </a:p>
          <a:p>
            <a:pPr lvl="1"/>
            <a:r>
              <a:rPr lang="is-IS" sz="1600" dirty="0" smtClean="0">
                <a:latin typeface="Perpetua" pitchFamily="18" charset="0"/>
              </a:rPr>
              <a:t>Samhliða vaxtahækkunum jókst lausafjárfyrirgreiðsla Seðlabankans við fjármálastofnanir verulega. Frá hausti 2005 og þar til í byrjun október 2008 hækkaði staða lána gegn veði hjá Seðlabankanum úr um 30 milljörðum kr. í rúmlega 500 milljarða kr. við fall bankanna.</a:t>
            </a:r>
          </a:p>
          <a:p>
            <a:pPr lvl="2"/>
            <a:r>
              <a:rPr lang="is-IS" sz="1400" dirty="0" smtClean="0">
                <a:latin typeface="Perpetua" pitchFamily="18" charset="0"/>
              </a:rPr>
              <a:t>Enda þótt Seðlabankinn gerði sér grein fyrir veikleikum bankanna í upphafi árs 2008 veitti hann engu að síður umfangsmikil veðlán gegn tryggingum í verðbréfum bankanna. Sú vitneskja fær illa samrýmst áskilnaði laga um gildar tryggingar.</a:t>
            </a:r>
          </a:p>
          <a:p>
            <a:pPr lvl="2"/>
            <a:endParaRPr lang="is-IS" sz="1100" dirty="0" smtClean="0">
              <a:latin typeface="Perpetua" pitchFamily="18" charset="0"/>
            </a:endParaRPr>
          </a:p>
          <a:p>
            <a:pPr lvl="1">
              <a:spcBef>
                <a:spcPts val="1200"/>
              </a:spcBef>
            </a:pPr>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8194" name="Picture 2"/>
          <p:cNvPicPr>
            <a:picLocks noChangeAspect="1" noChangeArrowheads="1"/>
          </p:cNvPicPr>
          <p:nvPr/>
        </p:nvPicPr>
        <p:blipFill>
          <a:blip r:embed="rId4" cstate="print"/>
          <a:srcRect/>
          <a:stretch>
            <a:fillRect/>
          </a:stretch>
        </p:blipFill>
        <p:spPr bwMode="auto">
          <a:xfrm>
            <a:off x="5572132" y="1857364"/>
            <a:ext cx="3285849" cy="360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357190"/>
          </a:xfrm>
        </p:spPr>
        <p:txBody>
          <a:bodyPr>
            <a:noAutofit/>
          </a:bodyPr>
          <a:lstStyle/>
          <a:p>
            <a:r>
              <a:rPr lang="is-IS" sz="3200" b="1" dirty="0" smtClean="0">
                <a:solidFill>
                  <a:schemeClr val="tx2">
                    <a:lumMod val="50000"/>
                  </a:schemeClr>
                </a:solidFill>
                <a:latin typeface="Perpetua" pitchFamily="18" charset="0"/>
              </a:rPr>
              <a:t>Innlán erlendis</a:t>
            </a:r>
            <a:endParaRPr lang="is-IS" sz="3200" b="1" dirty="0">
              <a:latin typeface="Perpetua" pitchFamily="18" charset="0"/>
            </a:endParaRPr>
          </a:p>
        </p:txBody>
      </p:sp>
      <p:sp>
        <p:nvSpPr>
          <p:cNvPr id="11" name="Content Placeholder 10"/>
          <p:cNvSpPr>
            <a:spLocks noGrp="1"/>
          </p:cNvSpPr>
          <p:nvPr>
            <p:ph idx="1"/>
          </p:nvPr>
        </p:nvSpPr>
        <p:spPr>
          <a:xfrm>
            <a:off x="285720" y="1428736"/>
            <a:ext cx="5000660" cy="4857784"/>
          </a:xfrm>
        </p:spPr>
        <p:txBody>
          <a:bodyPr>
            <a:noAutofit/>
          </a:bodyPr>
          <a:lstStyle/>
          <a:p>
            <a:pPr>
              <a:spcBef>
                <a:spcPts val="1200"/>
              </a:spcBef>
            </a:pPr>
            <a:r>
              <a:rPr lang="is-IS" sz="1600" dirty="0" smtClean="0">
                <a:latin typeface="Perpetua" pitchFamily="18" charset="0"/>
              </a:rPr>
              <a:t>Erlend innlán íslensku bankanna jukust verulega frá lokum árs 2006 og var það m.a. svar bankanna við þeirri gagnrýni sem fram hafði komið í upphafi þess árs um einhæfa fjármögnun bankanna á erlendum skuldabréfamörkuðum.</a:t>
            </a:r>
            <a:endParaRPr lang="nn-NO" sz="1600" dirty="0" smtClean="0">
              <a:latin typeface="Perpetua" pitchFamily="18" charset="0"/>
            </a:endParaRPr>
          </a:p>
          <a:p>
            <a:pPr>
              <a:spcBef>
                <a:spcPts val="1200"/>
              </a:spcBef>
            </a:pPr>
            <a:r>
              <a:rPr lang="is-IS" sz="1600" dirty="0" smtClean="0">
                <a:latin typeface="Perpetua" pitchFamily="18" charset="0"/>
              </a:rPr>
              <a:t>Frá lokum þriðja ársfjórðungs 2006 til miðs árs 2007 jukust innlán Landsbankans í erlendum útibúum hans í London og Hollandi um 9 millarða evra.  Mesti hluti þessa vaxtar var í útibúi Landsbankans í Bretlandi.</a:t>
            </a:r>
          </a:p>
          <a:p>
            <a:pPr lvl="1"/>
            <a:r>
              <a:rPr lang="is-IS" sz="1400" dirty="0" smtClean="0">
                <a:latin typeface="Perpetua" pitchFamily="18" charset="0"/>
              </a:rPr>
              <a:t>Á þessu tímabili var verulegur útlánavöxtur hjá Landsbankanum, eða um 5 milljarðar evra.  Aukningin var mest hjá eignarhaldsfélögum og erlendum aðilum.</a:t>
            </a:r>
          </a:p>
          <a:p>
            <a:pPr lvl="1"/>
            <a:r>
              <a:rPr lang="is-IS" sz="1400" dirty="0" smtClean="0">
                <a:latin typeface="Perpetua" pitchFamily="18" charset="0"/>
              </a:rPr>
              <a:t>Einnig minnkaði Landsbankinn útgáfu skuldabréfa verulega á þessu tímabili. Samdráttur í útistandandi skuldabréfum nam u.þ.b. 1,5 milljörðum evra.</a:t>
            </a:r>
            <a:endParaRPr lang="is-IS" sz="1600" dirty="0" smtClean="0">
              <a:latin typeface="Perpetua" pitchFamily="18" charset="0"/>
            </a:endParaRPr>
          </a:p>
          <a:p>
            <a:pPr>
              <a:spcBef>
                <a:spcPts val="1200"/>
              </a:spcBef>
            </a:pPr>
            <a:r>
              <a:rPr lang="is-IS" sz="1600" dirty="0" smtClean="0">
                <a:latin typeface="Perpetua" pitchFamily="18" charset="0"/>
              </a:rPr>
              <a:t>Útflæði heildsöluinnlána úr útibúum Landsbankans í Bretlandi og Hollandi síðasta árið fyrir fall bankanna var meira en sem nam innstreymi smásöluinnlána á Icesave reikninga bankans.</a:t>
            </a:r>
          </a:p>
          <a:p>
            <a:endParaRPr lang="is-IS" sz="14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9218" name="Picture 2"/>
          <p:cNvPicPr>
            <a:picLocks noChangeAspect="1" noChangeArrowheads="1"/>
          </p:cNvPicPr>
          <p:nvPr/>
        </p:nvPicPr>
        <p:blipFill>
          <a:blip r:embed="rId4" cstate="print"/>
          <a:srcRect/>
          <a:stretch>
            <a:fillRect/>
          </a:stretch>
        </p:blipFill>
        <p:spPr bwMode="auto">
          <a:xfrm>
            <a:off x="5429256" y="1928802"/>
            <a:ext cx="3352334" cy="3600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Innlán erlendis</a:t>
            </a:r>
            <a:endParaRPr lang="is-IS" sz="3200" b="1" dirty="0">
              <a:latin typeface="Perpetua" pitchFamily="18" charset="0"/>
            </a:endParaRPr>
          </a:p>
        </p:txBody>
      </p:sp>
      <p:sp>
        <p:nvSpPr>
          <p:cNvPr id="11" name="Content Placeholder 10"/>
          <p:cNvSpPr>
            <a:spLocks noGrp="1"/>
          </p:cNvSpPr>
          <p:nvPr>
            <p:ph idx="1"/>
          </p:nvPr>
        </p:nvSpPr>
        <p:spPr>
          <a:xfrm>
            <a:off x="214282" y="1500174"/>
            <a:ext cx="5286412" cy="4786346"/>
          </a:xfrm>
        </p:spPr>
        <p:txBody>
          <a:bodyPr>
            <a:noAutofit/>
          </a:bodyPr>
          <a:lstStyle/>
          <a:p>
            <a:r>
              <a:rPr lang="is-IS" sz="1600" dirty="0" smtClean="0">
                <a:latin typeface="Perpetua" pitchFamily="18" charset="0"/>
              </a:rPr>
              <a:t>Á síðasta ársfjórðungi 2007 var svo Kaupthing Edge net-innlánsreikningunum hleypt af stokkunum, aðallega í dótturfélögum bankans </a:t>
            </a:r>
          </a:p>
          <a:p>
            <a:r>
              <a:rPr lang="is-IS" sz="1600" dirty="0" smtClean="0">
                <a:latin typeface="Perpetua" pitchFamily="18" charset="0"/>
              </a:rPr>
              <a:t>Edge reikningarnir </a:t>
            </a:r>
            <a:r>
              <a:rPr lang="pt-BR" sz="1600" dirty="0" smtClean="0">
                <a:latin typeface="Perpetua" pitchFamily="18" charset="0"/>
              </a:rPr>
              <a:t>uxu hratt eða um 5,4 milljarða evra á árinu 2008.</a:t>
            </a:r>
          </a:p>
          <a:p>
            <a:r>
              <a:rPr lang="pt-BR" sz="1600" dirty="0" smtClean="0">
                <a:latin typeface="Perpetua" pitchFamily="18" charset="0"/>
              </a:rPr>
              <a:t>Glitnir var meðal annars með smásöluinnlán í dótturfélagi sínu í Noregi og heildsöluinnlán í útibúi í London.</a:t>
            </a:r>
          </a:p>
          <a:p>
            <a:pPr lvl="1"/>
            <a:r>
              <a:rPr lang="pt-BR" sz="1400" dirty="0" smtClean="0">
                <a:latin typeface="Perpetua" pitchFamily="18" charset="0"/>
              </a:rPr>
              <a:t>Erlend innlán hjá Glitni urðu mest 5 milljarðar evra í lok nóvember 2007.</a:t>
            </a:r>
          </a:p>
          <a:p>
            <a:pPr lvl="1"/>
            <a:r>
              <a:rPr lang="pt-BR" sz="1400" dirty="0" smtClean="0">
                <a:latin typeface="Perpetua" pitchFamily="18" charset="0"/>
              </a:rPr>
              <a:t>Það voru heildsöluinnlánin í London sem ollu Glitni vandkvæðum á árinu 2008 en þar runnu út um 1,2 milljarðar evra frá ársbyrjun fram að falli bankans.</a:t>
            </a:r>
            <a:endParaRPr lang="is-IS" sz="1400" dirty="0" smtClean="0">
              <a:latin typeface="Perpetua" pitchFamily="18" charset="0"/>
            </a:endParaRPr>
          </a:p>
          <a:p>
            <a:r>
              <a:rPr lang="is-IS" sz="1600" dirty="0" smtClean="0">
                <a:latin typeface="Perpetua" pitchFamily="18" charset="0"/>
              </a:rPr>
              <a:t>Erlend innlán bankanna þriggja voru orðin um áttfaldur gjaldeyrisforði Seðlabanka Íslands í lok árs 2007.</a:t>
            </a:r>
          </a:p>
          <a:p>
            <a:pPr lvl="1"/>
            <a:r>
              <a:rPr lang="is-IS" sz="1400" dirty="0" smtClean="0">
                <a:latin typeface="Perpetua" pitchFamily="18" charset="0"/>
              </a:rPr>
              <a:t>Því var ljóst að annað hvort þyrfti að stækka gjaldeyrisforðann verulega eða að draga úr tengslum bankanna við Ísland. Að öðrum kosti væru líkurnar á áhlaupi á íslensku bankana verulegar þar sem Seðlabankinn var ekki trúverðugur bakhjarl þeirra. </a:t>
            </a:r>
          </a:p>
          <a:p>
            <a:pPr lvl="1"/>
            <a:r>
              <a:rPr lang="is-IS" sz="1400" dirty="0" smtClean="0">
                <a:latin typeface="Perpetua" pitchFamily="18" charset="0"/>
              </a:rPr>
              <a:t>Ofan á þetta bættist að Tryggingarsjóður innstæðueigenda og fjárfesta hafði yfir mjög litlu fjármagni að ráða í samanburði við þau innlán bankanna sem honum var ætlað að tryggja. </a:t>
            </a:r>
          </a:p>
          <a:p>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9219" name="Picture 3"/>
          <p:cNvPicPr>
            <a:picLocks noChangeAspect="1" noChangeArrowheads="1"/>
          </p:cNvPicPr>
          <p:nvPr/>
        </p:nvPicPr>
        <p:blipFill>
          <a:blip r:embed="rId4" cstate="print"/>
          <a:srcRect/>
          <a:stretch>
            <a:fillRect/>
          </a:stretch>
        </p:blipFill>
        <p:spPr bwMode="auto">
          <a:xfrm>
            <a:off x="5500694" y="1714488"/>
            <a:ext cx="3017996" cy="378621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latin typeface="Perpetua" pitchFamily="18" charset="0"/>
              </a:rPr>
              <a:t>Lánin heim</a:t>
            </a:r>
            <a:endParaRPr lang="is-IS" sz="3200" b="1" dirty="0">
              <a:latin typeface="Perpetua" pitchFamily="18" charset="0"/>
            </a:endParaRPr>
          </a:p>
        </p:txBody>
      </p:sp>
      <p:sp>
        <p:nvSpPr>
          <p:cNvPr id="11" name="Content Placeholder 10"/>
          <p:cNvSpPr>
            <a:spLocks noGrp="1"/>
          </p:cNvSpPr>
          <p:nvPr>
            <p:ph idx="1"/>
          </p:nvPr>
        </p:nvSpPr>
        <p:spPr>
          <a:xfrm>
            <a:off x="428596" y="1500174"/>
            <a:ext cx="7786742" cy="5000660"/>
          </a:xfrm>
        </p:spPr>
        <p:txBody>
          <a:bodyPr>
            <a:normAutofit/>
          </a:bodyPr>
          <a:lstStyle/>
          <a:p>
            <a:pPr>
              <a:spcBef>
                <a:spcPts val="600"/>
              </a:spcBef>
            </a:pPr>
            <a:r>
              <a:rPr lang="is-IS" sz="1900" dirty="0" smtClean="0">
                <a:latin typeface="Perpetua" pitchFamily="18" charset="0"/>
              </a:rPr>
              <a:t>Auk lántöku á Íslandi höfðu stærstu íslensku fjárfestingarfélögin jafnframt verið í viðskiptum við erlenda banka og fengið lán frá þeim. Mörg þessara lána voru veitt gegn veði í innlendum hlutabréfum. </a:t>
            </a:r>
          </a:p>
          <a:p>
            <a:pPr lvl="1">
              <a:spcBef>
                <a:spcPts val="600"/>
              </a:spcBef>
            </a:pPr>
            <a:r>
              <a:rPr lang="is-IS" sz="1500" dirty="0" smtClean="0">
                <a:latin typeface="Perpetua" pitchFamily="18" charset="0"/>
              </a:rPr>
              <a:t>Með lækkandi hlutabréfaverði versnaði tryggingastaða erlendra lána íslensku fjárfestingarfélaganna. </a:t>
            </a:r>
          </a:p>
          <a:p>
            <a:pPr lvl="1">
              <a:spcBef>
                <a:spcPts val="600"/>
              </a:spcBef>
            </a:pPr>
            <a:r>
              <a:rPr lang="is-IS" sz="1500" dirty="0" smtClean="0">
                <a:latin typeface="Perpetua" pitchFamily="18" charset="0"/>
              </a:rPr>
              <a:t>Erlendir lánveitendur kölluðu eftir auknum tryggingum. </a:t>
            </a:r>
          </a:p>
          <a:p>
            <a:pPr>
              <a:spcBef>
                <a:spcPts val="600"/>
              </a:spcBef>
            </a:pPr>
            <a:r>
              <a:rPr lang="is-IS" sz="1900" b="1" dirty="0" smtClean="0">
                <a:latin typeface="Perpetua" pitchFamily="18" charset="0"/>
              </a:rPr>
              <a:t>Glitnir, Kaupþing og Landsbankinn brugðust við með því að taka við fjármögnuninni þannig að greidd yrðu upp lán við erlendu bankana.</a:t>
            </a:r>
          </a:p>
          <a:p>
            <a:pPr>
              <a:spcBef>
                <a:spcPts val="600"/>
              </a:spcBef>
            </a:pPr>
            <a:r>
              <a:rPr lang="is-IS" sz="1900" dirty="0" smtClean="0">
                <a:latin typeface="Perpetua" pitchFamily="18" charset="0"/>
              </a:rPr>
              <a:t>Þannig lánuðu íslensku bankarnir mjög mikla fjármuni á sama tíma og verulegur lausafjárskortur hrjáði þá. Ástæður þess eru:</a:t>
            </a:r>
          </a:p>
          <a:p>
            <a:pPr lvl="1"/>
            <a:r>
              <a:rPr lang="is-IS" sz="1600" dirty="0" smtClean="0">
                <a:latin typeface="Perpetua" pitchFamily="18" charset="0"/>
              </a:rPr>
              <a:t>Afkoma bankanna var of háð afkomu viðkomandi fyrirtækis, þannig að eina leiðin var að lána fyrir þessu.</a:t>
            </a:r>
          </a:p>
          <a:p>
            <a:pPr lvl="1"/>
            <a:r>
              <a:rPr lang="is-IS" sz="1600" dirty="0" smtClean="0">
                <a:latin typeface="Perpetua" pitchFamily="18" charset="0"/>
              </a:rPr>
              <a:t>Þessi fjárfestingarfélög höfðu óeðlilega greiðan aðgang að lánsfé í bönkunum í krafti eignarhluta sinna og áhrifa þar.</a:t>
            </a:r>
          </a:p>
          <a:p>
            <a:pPr lvl="1"/>
            <a:r>
              <a:rPr lang="is-IS" sz="1600" dirty="0" smtClean="0">
                <a:latin typeface="Perpetua" pitchFamily="18" charset="0"/>
              </a:rPr>
              <a:t>Þessi lán voru að stórum hluta til að fjármagna kaup á hlutabréfum í bönkunum sjálfum, og voru því liður í að viðhalda verði hlutabréfanna.</a:t>
            </a:r>
          </a:p>
          <a:p>
            <a:pPr lvl="1"/>
            <a:r>
              <a:rPr lang="is-IS" sz="1600" dirty="0" smtClean="0">
                <a:latin typeface="Perpetua" pitchFamily="18" charset="0"/>
              </a:rPr>
              <a:t>Koma í veg fyrir neikvæða umfjöllun.</a:t>
            </a:r>
            <a:endParaRPr lang="is-IS" sz="14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Önnur rannsóknarviðfangsefni</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643050"/>
            <a:ext cx="7786742" cy="4643470"/>
          </a:xfrm>
        </p:spPr>
        <p:txBody>
          <a:bodyPr>
            <a:normAutofit fontScale="92500" lnSpcReduction="10000"/>
          </a:bodyPr>
          <a:lstStyle/>
          <a:p>
            <a:pPr>
              <a:spcBef>
                <a:spcPts val="1200"/>
              </a:spcBef>
            </a:pPr>
            <a:r>
              <a:rPr lang="is-IS" sz="2000" dirty="0" smtClean="0">
                <a:solidFill>
                  <a:schemeClr val="tx2">
                    <a:lumMod val="50000"/>
                  </a:schemeClr>
                </a:solidFill>
                <a:latin typeface="Perpetua" pitchFamily="18" charset="0"/>
              </a:rPr>
              <a:t>Einkavæðing og eignarhald bankanna, sjá kafla 6.</a:t>
            </a:r>
          </a:p>
          <a:p>
            <a:pPr>
              <a:spcBef>
                <a:spcPts val="1200"/>
              </a:spcBef>
            </a:pPr>
            <a:r>
              <a:rPr lang="is-IS" sz="2000" dirty="0" smtClean="0">
                <a:solidFill>
                  <a:schemeClr val="tx2">
                    <a:lumMod val="50000"/>
                  </a:schemeClr>
                </a:solidFill>
                <a:latin typeface="Perpetua" pitchFamily="18" charset="0"/>
              </a:rPr>
              <a:t>Hvatakerfi bankanna, sjá kafla 10.</a:t>
            </a:r>
          </a:p>
          <a:p>
            <a:pPr>
              <a:spcBef>
                <a:spcPts val="1200"/>
              </a:spcBef>
            </a:pPr>
            <a:r>
              <a:rPr lang="is-IS" sz="2000" dirty="0" smtClean="0">
                <a:solidFill>
                  <a:schemeClr val="tx2">
                    <a:lumMod val="50000"/>
                  </a:schemeClr>
                </a:solidFill>
                <a:latin typeface="Perpetua" pitchFamily="18" charset="0"/>
              </a:rPr>
              <a:t>Íslenski hlutabréfamarkaðurinn, með áherslu á hlutabréf bankanna, sjá kafla 12.</a:t>
            </a:r>
          </a:p>
          <a:p>
            <a:pPr lvl="1">
              <a:spcBef>
                <a:spcPts val="1200"/>
              </a:spcBef>
            </a:pPr>
            <a:r>
              <a:rPr lang="is-IS" sz="1600" dirty="0" smtClean="0">
                <a:solidFill>
                  <a:schemeClr val="tx2">
                    <a:lumMod val="50000"/>
                  </a:schemeClr>
                </a:solidFill>
                <a:latin typeface="Perpetua" pitchFamily="18" charset="0"/>
              </a:rPr>
              <a:t>Rannsóknarnefndin telur að bankarnir hafi allir reynt að kalla fram óeðlilega eftirspurn eftir hlutabréfum í sjálfum sér og notað til þess bæði það svigrúm sem hægt var að skapa með viðskiptum deilda eigin viðskipta og lánveitingar til einstaklinga og fyrirtækja til kaupa á eigin hlutabréfum.</a:t>
            </a:r>
          </a:p>
          <a:p>
            <a:pPr>
              <a:spcBef>
                <a:spcPts val="1200"/>
              </a:spcBef>
            </a:pPr>
            <a:r>
              <a:rPr lang="is-IS" sz="2000" dirty="0" smtClean="0">
                <a:solidFill>
                  <a:schemeClr val="tx2">
                    <a:lumMod val="50000"/>
                  </a:schemeClr>
                </a:solidFill>
                <a:latin typeface="Perpetua" pitchFamily="18" charset="0"/>
              </a:rPr>
              <a:t>Gjaldeyrismarkaður, sjá kafla 13.</a:t>
            </a:r>
          </a:p>
          <a:p>
            <a:pPr>
              <a:spcBef>
                <a:spcPts val="1200"/>
              </a:spcBef>
            </a:pPr>
            <a:r>
              <a:rPr lang="is-IS" sz="2000" dirty="0" smtClean="0">
                <a:solidFill>
                  <a:schemeClr val="tx2">
                    <a:lumMod val="50000"/>
                  </a:schemeClr>
                </a:solidFill>
                <a:latin typeface="Perpetua" pitchFamily="18" charset="0"/>
              </a:rPr>
              <a:t>Peningamarkaðssjóðir, sjá kafla 14.</a:t>
            </a:r>
          </a:p>
          <a:p>
            <a:pPr lvl="1">
              <a:spcBef>
                <a:spcPts val="1200"/>
              </a:spcBef>
            </a:pPr>
            <a:r>
              <a:rPr lang="is-IS" sz="1600" dirty="0" smtClean="0">
                <a:solidFill>
                  <a:schemeClr val="tx2">
                    <a:lumMod val="50000"/>
                  </a:schemeClr>
                </a:solidFill>
                <a:latin typeface="Perpetua" pitchFamily="18" charset="0"/>
              </a:rPr>
              <a:t>Peningamarkaðssjóðirnir fjárfestu að meginstefnu í verðbréfum og innlánum hjá móðurfélagi viðkomandi rekstrarfélags eða félögum sem rannsóknarnefndin hefur við þessa athugun talið tengjast þeim eða eigendum bankanna. </a:t>
            </a:r>
          </a:p>
          <a:p>
            <a:pPr>
              <a:spcBef>
                <a:spcPts val="1200"/>
              </a:spcBef>
            </a:pPr>
            <a:r>
              <a:rPr lang="is-IS" sz="2000" dirty="0" smtClean="0">
                <a:solidFill>
                  <a:schemeClr val="tx2">
                    <a:lumMod val="50000"/>
                  </a:schemeClr>
                </a:solidFill>
                <a:latin typeface="Perpetua" pitchFamily="18" charset="0"/>
              </a:rPr>
              <a:t>Veðlán við Seðlabanka Evrópu, sjá kafla 7 og 19.</a:t>
            </a:r>
            <a:endParaRPr lang="is-IS" sz="1600" dirty="0" smtClean="0">
              <a:solidFill>
                <a:schemeClr val="tx2">
                  <a:lumMod val="50000"/>
                </a:schemeClr>
              </a:solidFill>
              <a:latin typeface="Perpetua" pitchFamily="18" charset="0"/>
            </a:endParaRPr>
          </a:p>
          <a:p>
            <a:pPr>
              <a:spcBef>
                <a:spcPts val="1200"/>
              </a:spcBef>
            </a:pPr>
            <a:r>
              <a:rPr lang="is-IS" sz="1600" dirty="0" smtClean="0">
                <a:solidFill>
                  <a:schemeClr val="tx2">
                    <a:lumMod val="50000"/>
                  </a:schemeClr>
                </a:solidFill>
                <a:latin typeface="Perpetua" pitchFamily="18" charset="0"/>
              </a:rPr>
              <a:t>O.s.frv.</a:t>
            </a:r>
            <a:endParaRPr lang="is-IS" sz="2000" dirty="0" smtClean="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Áhætta</a:t>
            </a:r>
            <a:endParaRPr lang="is-IS" sz="3200" b="1" dirty="0">
              <a:latin typeface="Perpetua" pitchFamily="18" charset="0"/>
            </a:endParaRPr>
          </a:p>
        </p:txBody>
      </p:sp>
      <p:sp>
        <p:nvSpPr>
          <p:cNvPr id="11" name="Content Placeholder 10"/>
          <p:cNvSpPr>
            <a:spLocks noGrp="1"/>
          </p:cNvSpPr>
          <p:nvPr>
            <p:ph idx="1"/>
          </p:nvPr>
        </p:nvSpPr>
        <p:spPr>
          <a:xfrm>
            <a:off x="428596" y="1643050"/>
            <a:ext cx="7786742" cy="4643470"/>
          </a:xfrm>
        </p:spPr>
        <p:txBody>
          <a:bodyPr>
            <a:normAutofit fontScale="70000" lnSpcReduction="20000"/>
          </a:bodyPr>
          <a:lstStyle/>
          <a:p>
            <a:pPr>
              <a:spcBef>
                <a:spcPts val="1200"/>
              </a:spcBef>
            </a:pPr>
            <a:r>
              <a:rPr lang="is-IS" dirty="0" smtClean="0">
                <a:latin typeface="Perpetua" pitchFamily="18" charset="0"/>
              </a:rPr>
              <a:t>Í ljósi ríkjandi markaðsaðstæðna allt frá hausti 2007 var bönkunum erfitt um vik að vinda ofan af áhættunni sem hafði myndast í kerfinu. </a:t>
            </a:r>
          </a:p>
          <a:p>
            <a:pPr>
              <a:spcBef>
                <a:spcPts val="1200"/>
              </a:spcBef>
            </a:pPr>
            <a:r>
              <a:rPr lang="is-IS" dirty="0" smtClean="0">
                <a:latin typeface="Perpetua" pitchFamily="18" charset="0"/>
              </a:rPr>
              <a:t>Stór hluti þess vanda sem bankarnir reyndu að bregðast við í aðdraganda falls þeirra var vegna áhættu sem þegar var til staðar innan kerfisins þegar lausafjárþurrð skall á.</a:t>
            </a:r>
          </a:p>
          <a:p>
            <a:pPr lvl="1">
              <a:spcBef>
                <a:spcPts val="1200"/>
              </a:spcBef>
            </a:pPr>
            <a:r>
              <a:rPr lang="is-IS" dirty="0" smtClean="0">
                <a:latin typeface="Perpetua" pitchFamily="18" charset="0"/>
              </a:rPr>
              <a:t>Bankarnir tóku þá áhættu í rekstri sínum þegar betur áraði. </a:t>
            </a:r>
          </a:p>
          <a:p>
            <a:pPr lvl="1">
              <a:spcBef>
                <a:spcPts val="1200"/>
              </a:spcBef>
            </a:pPr>
            <a:r>
              <a:rPr lang="is-IS" dirty="0" smtClean="0">
                <a:latin typeface="Perpetua" pitchFamily="18" charset="0"/>
              </a:rPr>
              <a:t>Bent skal á að áhættan myndaðist þegar hún var tekin en ekki þegar hlutabréfaverð og gengi krónunnar tók að lækka. </a:t>
            </a:r>
          </a:p>
          <a:p>
            <a:pPr>
              <a:spcBef>
                <a:spcPts val="1200"/>
              </a:spcBef>
            </a:pPr>
            <a:r>
              <a:rPr lang="is-IS" dirty="0" smtClean="0">
                <a:latin typeface="Perpetua" pitchFamily="18" charset="0"/>
              </a:rPr>
              <a:t>Aukin útlán til eigenda, yfirtaka á erlendri fjármögnun, tap vegna kaupa og sölu á eigin hlutabréfum og sambærileg háttsemi bankanna, í því umfangi sem lýst er í skýrslunni, verður þó vart talið til réttmætra viðbragða við slíkum vanda eða í samræmi við heilbrigða og eðlilega viðskiptahætti.</a:t>
            </a:r>
          </a:p>
          <a:p>
            <a:pPr>
              <a:spcBef>
                <a:spcPts val="1200"/>
              </a:spcBef>
            </a:pPr>
            <a:endParaRPr lang="is-IS" sz="4400" b="1" dirty="0" smtClean="0">
              <a:solidFill>
                <a:srgbClr val="FF0000"/>
              </a:solidFill>
              <a:latin typeface="Perpetua" pitchFamily="18" charset="0"/>
            </a:endParaRPr>
          </a:p>
          <a:p>
            <a:pPr lvl="1">
              <a:spcBef>
                <a:spcPts val="1200"/>
              </a:spcBef>
            </a:pPr>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solidFill>
                  <a:schemeClr val="tx2">
                    <a:lumMod val="50000"/>
                  </a:schemeClr>
                </a:solidFill>
                <a:latin typeface="Perpetua" pitchFamily="18" charset="0"/>
              </a:rPr>
              <a:t>Útlán og afskriftir</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500174"/>
            <a:ext cx="8072494" cy="5072098"/>
          </a:xfrm>
        </p:spPr>
        <p:txBody>
          <a:bodyPr>
            <a:normAutofit fontScale="62500" lnSpcReduction="20000"/>
          </a:bodyPr>
          <a:lstStyle/>
          <a:p>
            <a:pPr>
              <a:spcBef>
                <a:spcPts val="1200"/>
              </a:spcBef>
            </a:pPr>
            <a:r>
              <a:rPr lang="is-IS" sz="3400" dirty="0" smtClean="0">
                <a:solidFill>
                  <a:schemeClr val="tx2">
                    <a:lumMod val="50000"/>
                  </a:schemeClr>
                </a:solidFill>
                <a:latin typeface="Perpetua" pitchFamily="18" charset="0"/>
              </a:rPr>
              <a:t>Við fall bankanna varð óhjákvæmilega mikið verðfall á eignum þeirra. Það er hins vegar niðurstaða rannsóknarnefndar Alþingis að gæði útlánasafns bankanna hafi verið byrjuð að rýrna a.m.k. 12 mánuðum fyrir fall þeirra og hafi gert það allt fram að fallinu þótt ekki sæist þess stað í reikningsskilum bankanna. </a:t>
            </a:r>
          </a:p>
          <a:p>
            <a:pPr>
              <a:spcBef>
                <a:spcPts val="1200"/>
              </a:spcBef>
            </a:pPr>
            <a:r>
              <a:rPr lang="is-IS" sz="3400" dirty="0" smtClean="0">
                <a:solidFill>
                  <a:schemeClr val="tx2">
                    <a:lumMod val="50000"/>
                  </a:schemeClr>
                </a:solidFill>
                <a:latin typeface="Perpetua" pitchFamily="18" charset="0"/>
              </a:rPr>
              <a:t>Þær rannsóknir sem nefndin hefur gert á fjárhag fjármálafyrirtækjanna benda eindregið til þess að virði útlána og skuldbindinga sem þeim tengdust hafi verið ofmetið í reikningsskilum fyrirtækjanna í árslok 2007 og við hálfsársuppgjör 2008. </a:t>
            </a:r>
          </a:p>
          <a:p>
            <a:pPr>
              <a:spcBef>
                <a:spcPts val="1200"/>
              </a:spcBef>
            </a:pPr>
            <a:r>
              <a:rPr lang="is-IS" sz="3400" dirty="0" smtClean="0">
                <a:latin typeface="Perpetua" pitchFamily="18" charset="0"/>
              </a:rPr>
              <a:t>Í úrtaki sem rannsóknarnefndin tók af lánveitingum til viðskiptavina bankanna frá upphafi árs 2007 fram að falli var þriðjungur allra veittra lána í formi framlenginga áður tekinna lána, eða tæpir 1000 milljarðar króna.</a:t>
            </a:r>
          </a:p>
          <a:p>
            <a:pPr lvl="1">
              <a:spcBef>
                <a:spcPts val="600"/>
              </a:spcBef>
            </a:pPr>
            <a:r>
              <a:rPr lang="is-IS" sz="2900" dirty="0" smtClean="0">
                <a:latin typeface="Perpetua" pitchFamily="18" charset="0"/>
              </a:rPr>
              <a:t>Um 54% lánanna voru veitt  með veðum í hlutabréfum og 19% af nýjum lánum voru án trygginga.</a:t>
            </a:r>
          </a:p>
          <a:p>
            <a:pPr>
              <a:spcBef>
                <a:spcPts val="1200"/>
              </a:spcBef>
            </a:pPr>
            <a:r>
              <a:rPr lang="is-IS" sz="3400" dirty="0" smtClean="0">
                <a:latin typeface="Perpetua" pitchFamily="18" charset="0"/>
              </a:rPr>
              <a:t>Einnig var mikið um að lán væru veitt í erlendum myntum til fyrirtækja og einstaklinga sem ekki höfðu tekjuflæði í viðkomandi mynt.</a:t>
            </a:r>
          </a:p>
          <a:p>
            <a:pPr lvl="1">
              <a:spcBef>
                <a:spcPts val="600"/>
              </a:spcBef>
            </a:pPr>
            <a:r>
              <a:rPr lang="is-IS" sz="2900" dirty="0" smtClean="0">
                <a:latin typeface="Perpetua" pitchFamily="18" charset="0"/>
              </a:rPr>
              <a:t>Jafnvel til eignarhaldsfélaga sem einungis áttu innlend hlutabréf. </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Efni skýrslunnar (2)</a:t>
            </a:r>
            <a:endParaRPr lang="is-IS" sz="4800" b="1" dirty="0">
              <a:latin typeface="Perpetua" pitchFamily="18" charset="0"/>
            </a:endParaRPr>
          </a:p>
        </p:txBody>
      </p:sp>
      <p:sp>
        <p:nvSpPr>
          <p:cNvPr id="11" name="Content Placeholder 10"/>
          <p:cNvSpPr>
            <a:spLocks noGrp="1"/>
          </p:cNvSpPr>
          <p:nvPr>
            <p:ph idx="1"/>
          </p:nvPr>
        </p:nvSpPr>
        <p:spPr>
          <a:xfrm>
            <a:off x="214282" y="2000240"/>
            <a:ext cx="8786874" cy="4500594"/>
          </a:xfrm>
        </p:spPr>
        <p:txBody>
          <a:bodyPr>
            <a:normAutofit/>
          </a:bodyPr>
          <a:lstStyle/>
          <a:p>
            <a:pPr>
              <a:buNone/>
            </a:pPr>
            <a:r>
              <a:rPr lang="is-IS" sz="1800" dirty="0" smtClean="0">
                <a:latin typeface="Perpetua" pitchFamily="18" charset="0"/>
              </a:rPr>
              <a:t>15.0   Löggjöf um fjármálamarkaðinn og áhrif aðildar Íslands að EES</a:t>
            </a:r>
          </a:p>
          <a:p>
            <a:pPr>
              <a:buNone/>
            </a:pPr>
            <a:r>
              <a:rPr lang="is-IS" sz="1800" dirty="0" smtClean="0">
                <a:latin typeface="Perpetua" pitchFamily="18" charset="0"/>
              </a:rPr>
              <a:t>16.0   Eftirlit með starfsemi á fjármálamarkaði</a:t>
            </a:r>
          </a:p>
          <a:p>
            <a:pPr>
              <a:buNone/>
            </a:pPr>
            <a:r>
              <a:rPr lang="is-IS" sz="1800" dirty="0" smtClean="0">
                <a:latin typeface="Perpetua" pitchFamily="18" charset="0"/>
              </a:rPr>
              <a:t>17.0   Tryggingarsjóður innstæðueigenda og fjárfesta og ábyrgð á innlánum almennt</a:t>
            </a:r>
          </a:p>
          <a:p>
            <a:pPr>
              <a:buNone/>
            </a:pPr>
            <a:r>
              <a:rPr lang="is-IS" sz="1800" dirty="0" smtClean="0">
                <a:latin typeface="Perpetua" pitchFamily="18" charset="0"/>
              </a:rPr>
              <a:t>18.0   Innlán fjármálastofnana í útibúum erlendis</a:t>
            </a:r>
          </a:p>
          <a:p>
            <a:pPr>
              <a:buNone/>
            </a:pPr>
            <a:r>
              <a:rPr lang="is-IS" sz="1800" dirty="0" smtClean="0">
                <a:latin typeface="Perpetua" pitchFamily="18" charset="0"/>
              </a:rPr>
              <a:t>19.0   Aðgerðir og viðbrögð íslenskra stjórnvalda á árunum 2007-2008 vegna hættu á fjármálaáfalli</a:t>
            </a:r>
          </a:p>
          <a:p>
            <a:pPr>
              <a:buNone/>
            </a:pPr>
            <a:r>
              <a:rPr lang="is-IS" sz="1800" dirty="0" smtClean="0">
                <a:latin typeface="Perpetua" pitchFamily="18" charset="0"/>
              </a:rPr>
              <a:t>20.0   Atburðarásin frá því að beiðni Glitnis banka hf. um fyrirgreiðslu kom fram þar til bankarnir féllu</a:t>
            </a:r>
          </a:p>
          <a:p>
            <a:pPr>
              <a:buNone/>
            </a:pPr>
            <a:r>
              <a:rPr lang="is-IS" sz="1800" dirty="0" smtClean="0">
                <a:latin typeface="Perpetua" pitchFamily="18" charset="0"/>
              </a:rPr>
              <a:t>21.0   Orsakir falls íslensku bankanna – ábyrgð, mistök og vanræksla</a:t>
            </a:r>
          </a:p>
          <a:p>
            <a:pPr>
              <a:buNone/>
            </a:pPr>
            <a:r>
              <a:rPr lang="is-IS" sz="1800" dirty="0" smtClean="0">
                <a:latin typeface="Perpetua" pitchFamily="18" charset="0"/>
              </a:rPr>
              <a:t>22.0   Tilkynningar á grundvelli 14. gr. a við fall íslensku bankanna 2008</a:t>
            </a:r>
          </a:p>
          <a:p>
            <a:pPr>
              <a:buNone/>
            </a:pPr>
            <a:r>
              <a:rPr lang="is-IS" sz="1800" dirty="0" smtClean="0">
                <a:latin typeface="Perpetua" pitchFamily="18" charset="0"/>
              </a:rPr>
              <a:t>23.0   Athugasemdabréf samkvæmt 13. gr. laga nr. 142/2008</a:t>
            </a:r>
          </a:p>
          <a:p>
            <a:endParaRPr lang="is-IS" sz="2000" dirty="0" smtClean="0">
              <a:latin typeface="Perpetua" pitchFamily="18" charset="0"/>
            </a:endParaRPr>
          </a:p>
          <a:p>
            <a:pPr lvl="1">
              <a:buNone/>
            </a:pPr>
            <a:endParaRPr lang="is-IS" sz="3200" dirty="0" smtClean="0">
              <a:latin typeface="Perpetua" pitchFamily="18" charset="0"/>
            </a:endParaRPr>
          </a:p>
          <a:p>
            <a:endParaRPr lang="is-IS" sz="4000" dirty="0" smtClean="0">
              <a:latin typeface="Perpetua" pitchFamily="18" charset="0"/>
            </a:endParaRPr>
          </a:p>
          <a:p>
            <a:endParaRPr lang="is-IS" sz="40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00034" y="1071546"/>
            <a:ext cx="8258204" cy="428628"/>
          </a:xfrm>
        </p:spPr>
        <p:txBody>
          <a:bodyPr>
            <a:noAutofit/>
          </a:bodyPr>
          <a:lstStyle/>
          <a:p>
            <a:r>
              <a:rPr lang="is-IS" sz="3200" b="1" dirty="0" smtClean="0">
                <a:latin typeface="Perpetua" pitchFamily="18" charset="0"/>
              </a:rPr>
              <a:t>Útlán og afskriftir</a:t>
            </a:r>
            <a:endParaRPr lang="is-IS" sz="3200" b="1" dirty="0">
              <a:latin typeface="Perpetua" pitchFamily="18" charset="0"/>
            </a:endParaRPr>
          </a:p>
        </p:txBody>
      </p:sp>
      <p:sp>
        <p:nvSpPr>
          <p:cNvPr id="11" name="Content Placeholder 10"/>
          <p:cNvSpPr>
            <a:spLocks noGrp="1"/>
          </p:cNvSpPr>
          <p:nvPr>
            <p:ph idx="1"/>
          </p:nvPr>
        </p:nvSpPr>
        <p:spPr>
          <a:xfrm>
            <a:off x="428596" y="1500174"/>
            <a:ext cx="7786742" cy="3643338"/>
          </a:xfrm>
        </p:spPr>
        <p:txBody>
          <a:bodyPr>
            <a:normAutofit fontScale="70000" lnSpcReduction="20000"/>
          </a:bodyPr>
          <a:lstStyle/>
          <a:p>
            <a:pPr>
              <a:spcBef>
                <a:spcPts val="1200"/>
              </a:spcBef>
            </a:pPr>
            <a:r>
              <a:rPr lang="is-IS" sz="3400" dirty="0" smtClean="0">
                <a:latin typeface="Perpetua" pitchFamily="18" charset="0"/>
              </a:rPr>
              <a:t>Eignir stóru bankanna þriggja voru endurmetnar í nóvember 2008.</a:t>
            </a:r>
          </a:p>
          <a:p>
            <a:pPr lvl="1"/>
            <a:r>
              <a:rPr lang="is-IS" sz="2900" dirty="0" smtClean="0">
                <a:latin typeface="Perpetua" pitchFamily="18" charset="0"/>
              </a:rPr>
              <a:t>Fyrir voru þær 11.764 milljarðar króna.</a:t>
            </a:r>
          </a:p>
          <a:p>
            <a:pPr lvl="1"/>
            <a:r>
              <a:rPr lang="is-IS" sz="2900" dirty="0" smtClean="0">
                <a:latin typeface="Perpetua" pitchFamily="18" charset="0"/>
              </a:rPr>
              <a:t>Eftir endurmat 4.427 milljarðar króna.</a:t>
            </a:r>
          </a:p>
          <a:p>
            <a:pPr lvl="1"/>
            <a:r>
              <a:rPr lang="is-IS" sz="2900" dirty="0" smtClean="0">
                <a:latin typeface="Perpetua" pitchFamily="18" charset="0"/>
              </a:rPr>
              <a:t>Lækkun um 7.337 milljarð króna eða rúmlega 60%.</a:t>
            </a:r>
          </a:p>
          <a:p>
            <a:pPr lvl="1"/>
            <a:r>
              <a:rPr lang="is-IS" sz="2900" dirty="0" smtClean="0">
                <a:latin typeface="Perpetua" pitchFamily="18" charset="0"/>
              </a:rPr>
              <a:t>Niðurfærslan í lok júní 2008 67 milljarða króna eða 0,7% af heildareignum fyrirtækjanna á þeim tíma. </a:t>
            </a:r>
          </a:p>
          <a:p>
            <a:pPr>
              <a:spcBef>
                <a:spcPts val="1200"/>
              </a:spcBef>
            </a:pPr>
            <a:r>
              <a:rPr lang="is-IS" sz="3400" dirty="0" smtClean="0">
                <a:latin typeface="Perpetua" pitchFamily="18" charset="0"/>
              </a:rPr>
              <a:t>Til samanburðar má nefna að þjóðarframleiðsla Íslands fyrir árið 2008 var um 1.476 milljarðar króna og því svarar niðurfærsla eigna fjármálafyrirtækjanna til þjóðarframleiðslu Íslands í fimm ár.</a:t>
            </a:r>
            <a:endParaRPr lang="is-IS" sz="5100" b="1" dirty="0" smtClean="0">
              <a:solidFill>
                <a:srgbClr val="FF0000"/>
              </a:solidFill>
              <a:latin typeface="Perpetua" pitchFamily="18" charset="0"/>
            </a:endParaRPr>
          </a:p>
          <a:p>
            <a:pPr lvl="1">
              <a:spcBef>
                <a:spcPts val="1200"/>
              </a:spcBef>
            </a:pPr>
            <a:endParaRPr lang="is-IS" sz="1600" b="1" dirty="0" smtClean="0">
              <a:solidFill>
                <a:srgbClr val="FF0000"/>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graphicFrame>
        <p:nvGraphicFramePr>
          <p:cNvPr id="5" name="Table 4"/>
          <p:cNvGraphicFramePr>
            <a:graphicFrameLocks noGrp="1"/>
          </p:cNvGraphicFramePr>
          <p:nvPr/>
        </p:nvGraphicFramePr>
        <p:xfrm>
          <a:off x="642910" y="4929198"/>
          <a:ext cx="7643866" cy="1370557"/>
        </p:xfrm>
        <a:graphic>
          <a:graphicData uri="http://schemas.openxmlformats.org/drawingml/2006/table">
            <a:tbl>
              <a:tblPr/>
              <a:tblGrid>
                <a:gridCol w="1677070"/>
                <a:gridCol w="1537313"/>
                <a:gridCol w="1304388"/>
                <a:gridCol w="1013229"/>
                <a:gridCol w="2111866"/>
              </a:tblGrid>
              <a:tr h="185854">
                <a:tc>
                  <a:txBody>
                    <a:bodyPr/>
                    <a:lstStyle/>
                    <a:p>
                      <a:pPr algn="ctr" fontAlgn="b"/>
                      <a:r>
                        <a:rPr lang="is-IS" sz="1400" b="0" i="0" u="none" strike="noStrike" dirty="0">
                          <a:solidFill>
                            <a:srgbClr val="000000"/>
                          </a:solidFill>
                          <a:latin typeface="Calibri"/>
                        </a:rPr>
                        <a:t>Fjárhæðir í ma.kr.</a:t>
                      </a:r>
                    </a:p>
                  </a:txBody>
                  <a:tcPr marL="9293" marR="9293" marT="929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a:solidFill>
                            <a:srgbClr val="000000"/>
                          </a:solidFill>
                          <a:latin typeface="Calibri"/>
                        </a:rPr>
                        <a:t>Eignir án</a:t>
                      </a: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a:solidFill>
                            <a:srgbClr val="000000"/>
                          </a:solidFill>
                          <a:latin typeface="Calibri"/>
                        </a:rPr>
                        <a:t>Endurmetið   </a:t>
                      </a: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a:solidFill>
                            <a:srgbClr val="000000"/>
                          </a:solidFill>
                          <a:latin typeface="Calibri"/>
                        </a:rPr>
                        <a:t>Niðurfærsla sem hlutfall</a:t>
                      </a:r>
                    </a:p>
                  </a:txBody>
                  <a:tcPr marL="9293" marR="9293" marT="929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85854">
                <a:tc>
                  <a:txBody>
                    <a:bodyPr/>
                    <a:lstStyle/>
                    <a:p>
                      <a:pPr algn="ctr" fontAlgn="b"/>
                      <a:r>
                        <a:rPr lang="is-IS" sz="1400" b="0" i="0" u="none" strike="noStrike" dirty="0">
                          <a:solidFill>
                            <a:srgbClr val="000000"/>
                          </a:solidFill>
                          <a:latin typeface="Calibri"/>
                        </a:rPr>
                        <a:t> </a:t>
                      </a:r>
                    </a:p>
                  </a:txBody>
                  <a:tcPr marL="9293" marR="9293" marT="9293"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endurmats</a:t>
                      </a:r>
                      <a:endParaRPr lang="is-IS" sz="1400" b="0" i="0" u="none" strike="noStrike" dirty="0">
                        <a:solidFill>
                          <a:srgbClr val="000000"/>
                        </a:solidFill>
                        <a:latin typeface="Calibri"/>
                      </a:endParaRP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a:solidFill>
                            <a:srgbClr val="000000"/>
                          </a:solidFill>
                          <a:latin typeface="Calibri"/>
                        </a:rPr>
                        <a:t>virði</a:t>
                      </a: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a:solidFill>
                            <a:srgbClr val="000000"/>
                          </a:solidFill>
                          <a:latin typeface="Calibri"/>
                        </a:rPr>
                        <a:t>Niðurfærslur</a:t>
                      </a: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a:solidFill>
                            <a:srgbClr val="000000"/>
                          </a:solidFill>
                          <a:latin typeface="Calibri"/>
                        </a:rPr>
                        <a:t>af eignum(%)</a:t>
                      </a:r>
                    </a:p>
                  </a:txBody>
                  <a:tcPr marL="9293" marR="9293" marT="9293"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257292">
                <a:tc>
                  <a:txBody>
                    <a:bodyPr/>
                    <a:lstStyle/>
                    <a:p>
                      <a:pPr algn="l" fontAlgn="b"/>
                      <a:r>
                        <a:rPr lang="is-IS" sz="1400" b="1" i="0" u="none" strike="noStrike">
                          <a:solidFill>
                            <a:srgbClr val="000000"/>
                          </a:solidFill>
                          <a:latin typeface="Calibri"/>
                        </a:rPr>
                        <a:t>Landsbanki Íslands hf.</a:t>
                      </a:r>
                    </a:p>
                  </a:txBody>
                  <a:tcPr marL="9293" marR="9293" marT="929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smtClean="0">
                          <a:solidFill>
                            <a:srgbClr val="000000"/>
                          </a:solidFill>
                          <a:latin typeface="Calibri"/>
                        </a:rPr>
                        <a:t>4.353</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smtClean="0">
                          <a:solidFill>
                            <a:srgbClr val="000000"/>
                          </a:solidFill>
                          <a:latin typeface="Calibri"/>
                        </a:rPr>
                        <a:t>1.994</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smtClean="0">
                          <a:solidFill>
                            <a:srgbClr val="000000"/>
                          </a:solidFill>
                          <a:latin typeface="Calibri"/>
                        </a:rPr>
                        <a:t>2.359</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is-IS" sz="1400" b="0" i="0" u="none" strike="noStrike" dirty="0">
                          <a:solidFill>
                            <a:srgbClr val="000000"/>
                          </a:solidFill>
                          <a:latin typeface="Calibri"/>
                        </a:rPr>
                        <a:t>54%</a:t>
                      </a:r>
                    </a:p>
                  </a:txBody>
                  <a:tcPr marL="9293" marR="9293" marT="929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r>
              <a:tr h="185854">
                <a:tc>
                  <a:txBody>
                    <a:bodyPr/>
                    <a:lstStyle/>
                    <a:p>
                      <a:pPr algn="l" fontAlgn="b"/>
                      <a:r>
                        <a:rPr lang="is-IS" sz="1400" b="1" i="0" u="none" strike="noStrike">
                          <a:solidFill>
                            <a:srgbClr val="000000"/>
                          </a:solidFill>
                          <a:latin typeface="Calibri"/>
                        </a:rPr>
                        <a:t>Kaupþing banki hf.</a:t>
                      </a:r>
                    </a:p>
                  </a:txBody>
                  <a:tcPr marL="9293" marR="9293" marT="9293" marB="0" anchor="b">
                    <a:lnL w="12700" cap="flat" cmpd="sng" algn="ctr">
                      <a:solidFill>
                        <a:schemeClr val="tx1"/>
                      </a:solidFill>
                      <a:prstDash val="solid"/>
                      <a:round/>
                      <a:headEnd type="none" w="med" len="med"/>
                      <a:tailEnd type="none" w="med" len="med"/>
                    </a:lnL>
                    <a:lnR>
                      <a:noFill/>
                    </a:lnR>
                    <a:lnT>
                      <a:noFill/>
                    </a:lnT>
                    <a:lnB>
                      <a:noFill/>
                    </a:lnB>
                  </a:tcPr>
                </a:tc>
                <a:tc>
                  <a:txBody>
                    <a:bodyPr/>
                    <a:lstStyle/>
                    <a:p>
                      <a:pPr algn="ctr" fontAlgn="b"/>
                      <a:r>
                        <a:rPr lang="is-IS" sz="1400" b="0" i="0" u="none" strike="noStrike" dirty="0" smtClean="0">
                          <a:solidFill>
                            <a:srgbClr val="000000"/>
                          </a:solidFill>
                          <a:latin typeface="Calibri"/>
                        </a:rPr>
                        <a:t>3.505</a:t>
                      </a:r>
                      <a:endParaRPr lang="is-IS" sz="1400" b="0" i="0" u="none" strike="noStrike" dirty="0">
                        <a:solidFill>
                          <a:srgbClr val="000000"/>
                        </a:solidFill>
                        <a:latin typeface="Calibri"/>
                      </a:endParaRPr>
                    </a:p>
                  </a:txBody>
                  <a:tcPr marL="9293" marR="9293" marT="9293" marB="0" anchor="b">
                    <a:lnL>
                      <a:noFill/>
                    </a:lnL>
                    <a:lnR>
                      <a:noFill/>
                    </a:lnR>
                    <a:lnT>
                      <a:noFill/>
                    </a:lnT>
                    <a:lnB>
                      <a:noFill/>
                    </a:lnB>
                  </a:tcPr>
                </a:tc>
                <a:tc>
                  <a:txBody>
                    <a:bodyPr/>
                    <a:lstStyle/>
                    <a:p>
                      <a:pPr algn="ctr" fontAlgn="b"/>
                      <a:r>
                        <a:rPr lang="is-IS" sz="1400" b="0" i="0" u="none" strike="noStrike" dirty="0" smtClean="0">
                          <a:solidFill>
                            <a:srgbClr val="000000"/>
                          </a:solidFill>
                          <a:latin typeface="Calibri"/>
                        </a:rPr>
                        <a:t>1.073</a:t>
                      </a:r>
                      <a:endParaRPr lang="is-IS" sz="1400" b="0" i="0" u="none" strike="noStrike" dirty="0">
                        <a:solidFill>
                          <a:srgbClr val="000000"/>
                        </a:solidFill>
                        <a:latin typeface="Calibri"/>
                      </a:endParaRPr>
                    </a:p>
                  </a:txBody>
                  <a:tcPr marL="9293" marR="9293" marT="9293" marB="0" anchor="b">
                    <a:lnL>
                      <a:noFill/>
                    </a:lnL>
                    <a:lnR>
                      <a:noFill/>
                    </a:lnR>
                    <a:lnT>
                      <a:noFill/>
                    </a:lnT>
                    <a:lnB>
                      <a:noFill/>
                    </a:lnB>
                  </a:tcPr>
                </a:tc>
                <a:tc>
                  <a:txBody>
                    <a:bodyPr/>
                    <a:lstStyle/>
                    <a:p>
                      <a:pPr algn="ctr" fontAlgn="b"/>
                      <a:r>
                        <a:rPr lang="is-IS" sz="1400" b="0" i="0" u="none" strike="noStrike" dirty="0" smtClean="0">
                          <a:solidFill>
                            <a:srgbClr val="000000"/>
                          </a:solidFill>
                          <a:latin typeface="Calibri"/>
                        </a:rPr>
                        <a:t>2.432</a:t>
                      </a:r>
                      <a:endParaRPr lang="is-IS" sz="1400" b="0" i="0" u="none" strike="noStrike" dirty="0">
                        <a:solidFill>
                          <a:srgbClr val="000000"/>
                        </a:solidFill>
                        <a:latin typeface="Calibri"/>
                      </a:endParaRPr>
                    </a:p>
                  </a:txBody>
                  <a:tcPr marL="9293" marR="9293" marT="9293" marB="0" anchor="b">
                    <a:lnL>
                      <a:noFill/>
                    </a:lnL>
                    <a:lnR>
                      <a:noFill/>
                    </a:lnR>
                    <a:lnT>
                      <a:noFill/>
                    </a:lnT>
                    <a:lnB>
                      <a:noFill/>
                    </a:lnB>
                  </a:tcPr>
                </a:tc>
                <a:tc>
                  <a:txBody>
                    <a:bodyPr/>
                    <a:lstStyle/>
                    <a:p>
                      <a:pPr algn="ctr" fontAlgn="b"/>
                      <a:r>
                        <a:rPr lang="is-IS" sz="1400" b="0" i="0" u="none" strike="noStrike" dirty="0">
                          <a:solidFill>
                            <a:srgbClr val="000000"/>
                          </a:solidFill>
                          <a:latin typeface="Calibri"/>
                        </a:rPr>
                        <a:t>69%</a:t>
                      </a:r>
                    </a:p>
                  </a:txBody>
                  <a:tcPr marL="9293" marR="9293" marT="9293" marB="0" anchor="b">
                    <a:lnL>
                      <a:noFill/>
                    </a:lnL>
                    <a:lnR w="12700" cap="flat" cmpd="sng" algn="ctr">
                      <a:solidFill>
                        <a:schemeClr val="tx1"/>
                      </a:solidFill>
                      <a:prstDash val="solid"/>
                      <a:round/>
                      <a:headEnd type="none" w="med" len="med"/>
                      <a:tailEnd type="none" w="med" len="med"/>
                    </a:lnR>
                    <a:lnT>
                      <a:noFill/>
                    </a:lnT>
                    <a:lnB>
                      <a:noFill/>
                    </a:lnB>
                  </a:tcPr>
                </a:tc>
              </a:tr>
              <a:tr h="185854">
                <a:tc>
                  <a:txBody>
                    <a:bodyPr/>
                    <a:lstStyle/>
                    <a:p>
                      <a:pPr algn="l" fontAlgn="b"/>
                      <a:r>
                        <a:rPr lang="is-IS" sz="1400" b="1" i="0" u="none" strike="noStrike">
                          <a:solidFill>
                            <a:srgbClr val="000000"/>
                          </a:solidFill>
                          <a:latin typeface="Calibri"/>
                        </a:rPr>
                        <a:t>Glitnir banki hf.</a:t>
                      </a:r>
                    </a:p>
                  </a:txBody>
                  <a:tcPr marL="9293" marR="9293" marT="9293" marB="0" anchor="b">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3.906</a:t>
                      </a:r>
                      <a:endParaRPr lang="is-IS" sz="1400" b="0" i="0" u="none" strike="noStrike" dirty="0">
                        <a:solidFill>
                          <a:srgbClr val="000000"/>
                        </a:solidFill>
                        <a:latin typeface="Calibri"/>
                      </a:endParaRP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1.360</a:t>
                      </a:r>
                      <a:endParaRPr lang="is-IS" sz="1400" b="0" i="0" u="none" strike="noStrike" dirty="0">
                        <a:solidFill>
                          <a:srgbClr val="000000"/>
                        </a:solidFill>
                        <a:latin typeface="Calibri"/>
                      </a:endParaRP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2.546</a:t>
                      </a:r>
                      <a:endParaRPr lang="is-IS" sz="1400" b="0" i="0" u="none" strike="noStrike" dirty="0">
                        <a:solidFill>
                          <a:srgbClr val="000000"/>
                        </a:solidFill>
                        <a:latin typeface="Calibri"/>
                      </a:endParaRPr>
                    </a:p>
                  </a:txBody>
                  <a:tcPr marL="9293" marR="9293" marT="9293"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a:solidFill>
                            <a:srgbClr val="000000"/>
                          </a:solidFill>
                          <a:latin typeface="Calibri"/>
                        </a:rPr>
                        <a:t>65%</a:t>
                      </a:r>
                    </a:p>
                  </a:txBody>
                  <a:tcPr marL="9293" marR="9293" marT="9293" marB="0" anchor="b">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r>
              <a:tr h="185854">
                <a:tc>
                  <a:txBody>
                    <a:bodyPr/>
                    <a:lstStyle/>
                    <a:p>
                      <a:pPr algn="l" fontAlgn="b"/>
                      <a:r>
                        <a:rPr lang="is-IS" sz="1400" b="1" i="0" u="none" strike="noStrike" dirty="0">
                          <a:solidFill>
                            <a:srgbClr val="000000"/>
                          </a:solidFill>
                          <a:latin typeface="Calibri"/>
                        </a:rPr>
                        <a:t>Samtals </a:t>
                      </a:r>
                    </a:p>
                  </a:txBody>
                  <a:tcPr marL="9293" marR="9293" marT="9293"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11.764</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4.427</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smtClean="0">
                          <a:solidFill>
                            <a:srgbClr val="000000"/>
                          </a:solidFill>
                          <a:latin typeface="Calibri"/>
                        </a:rPr>
                        <a:t>7.337</a:t>
                      </a:r>
                      <a:endParaRPr lang="is-IS" sz="1400" b="0" i="0" u="none" strike="noStrike" dirty="0">
                        <a:solidFill>
                          <a:srgbClr val="000000"/>
                        </a:solidFill>
                        <a:latin typeface="Calibri"/>
                      </a:endParaRPr>
                    </a:p>
                  </a:txBody>
                  <a:tcPr marL="9293" marR="9293" marT="9293"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s-IS" sz="1400" b="0" i="0" u="none" strike="noStrike" dirty="0">
                          <a:solidFill>
                            <a:srgbClr val="000000"/>
                          </a:solidFill>
                          <a:latin typeface="Calibri"/>
                        </a:rPr>
                        <a:t>62%</a:t>
                      </a:r>
                    </a:p>
                  </a:txBody>
                  <a:tcPr marL="9293" marR="9293" marT="9293"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571612"/>
            <a:ext cx="7772400" cy="2786082"/>
          </a:xfrm>
        </p:spPr>
        <p:txBody>
          <a:bodyPr>
            <a:normAutofit/>
          </a:bodyPr>
          <a:lstStyle/>
          <a:p>
            <a:r>
              <a:rPr lang="is-IS" sz="6000" dirty="0" smtClean="0">
                <a:latin typeface="Perpetua" pitchFamily="18" charset="0"/>
              </a:rPr>
              <a:t>Stjórnkerfið í aðdraganda falls bankanna</a:t>
            </a:r>
            <a:endParaRPr lang="is-IS" sz="6000" dirty="0">
              <a:latin typeface="Perpetua" pitchFamily="18" charset="0"/>
            </a:endParaRPr>
          </a:p>
        </p:txBody>
      </p:sp>
      <p:sp>
        <p:nvSpPr>
          <p:cNvPr id="6" name="Subtitle 5"/>
          <p:cNvSpPr>
            <a:spLocks noGrp="1"/>
          </p:cNvSpPr>
          <p:nvPr>
            <p:ph type="subTitle" idx="1"/>
          </p:nvPr>
        </p:nvSpPr>
        <p:spPr>
          <a:xfrm>
            <a:off x="1371600" y="4786322"/>
            <a:ext cx="6400800" cy="852478"/>
          </a:xfrm>
        </p:spPr>
        <p:txBody>
          <a:bodyPr>
            <a:normAutofit fontScale="85000" lnSpcReduction="20000"/>
          </a:bodyPr>
          <a:lstStyle/>
          <a:p>
            <a:r>
              <a:rPr lang="is-IS" dirty="0" smtClean="0">
                <a:latin typeface="Perpetua" pitchFamily="18" charset="0"/>
              </a:rPr>
              <a:t>Blaðamannafundur rannsóknarnefndar Alþingis</a:t>
            </a:r>
          </a:p>
          <a:p>
            <a:r>
              <a:rPr lang="is-IS" dirty="0" smtClean="0">
                <a:latin typeface="Perpetua" pitchFamily="18" charset="0"/>
              </a:rPr>
              <a:t>12. apríl 2010</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714380"/>
          </a:xfrm>
        </p:spPr>
        <p:txBody>
          <a:bodyPr>
            <a:normAutofit/>
          </a:bodyPr>
          <a:lstStyle/>
          <a:p>
            <a:r>
              <a:rPr lang="is-IS" sz="4000" b="1" dirty="0" smtClean="0">
                <a:latin typeface="Perpetua" pitchFamily="18" charset="0"/>
              </a:rPr>
              <a:t>Hvað vissu stjórnvöld?</a:t>
            </a:r>
            <a:endParaRPr lang="is-IS" sz="4000" b="1" dirty="0">
              <a:latin typeface="Perpetua" pitchFamily="18" charset="0"/>
            </a:endParaRPr>
          </a:p>
        </p:txBody>
      </p:sp>
      <p:sp>
        <p:nvSpPr>
          <p:cNvPr id="11" name="Content Placeholder 10"/>
          <p:cNvSpPr>
            <a:spLocks noGrp="1"/>
          </p:cNvSpPr>
          <p:nvPr>
            <p:ph idx="1"/>
          </p:nvPr>
        </p:nvSpPr>
        <p:spPr>
          <a:xfrm>
            <a:off x="428596" y="1785926"/>
            <a:ext cx="8429684" cy="4714908"/>
          </a:xfrm>
        </p:spPr>
        <p:txBody>
          <a:bodyPr>
            <a:normAutofit fontScale="92500" lnSpcReduction="10000"/>
          </a:bodyPr>
          <a:lstStyle/>
          <a:p>
            <a:r>
              <a:rPr lang="is-IS" sz="3500" dirty="0" smtClean="0">
                <a:latin typeface="Perpetua" pitchFamily="18" charset="0"/>
              </a:rPr>
              <a:t>Höfðu stjórnvöld upplýsingar sem gáfu þeim tilefni til að bregðast við vandanum?</a:t>
            </a:r>
          </a:p>
          <a:p>
            <a:r>
              <a:rPr lang="is-IS" sz="3500" dirty="0" smtClean="0">
                <a:latin typeface="Perpetua" pitchFamily="18" charset="0"/>
              </a:rPr>
              <a:t>Undir hvaða stjórnvöld gat það heyrt að hafa afskipti af málinu?</a:t>
            </a:r>
          </a:p>
          <a:p>
            <a:pPr lvl="1"/>
            <a:r>
              <a:rPr lang="is-IS" sz="3100" dirty="0" smtClean="0">
                <a:latin typeface="Perpetua" pitchFamily="18" charset="0"/>
              </a:rPr>
              <a:t>Forsætisráðherra, viðskiptaráðherra og fjármálaráðherra.</a:t>
            </a:r>
          </a:p>
          <a:p>
            <a:pPr lvl="1"/>
            <a:r>
              <a:rPr lang="is-IS" sz="3100" dirty="0" smtClean="0">
                <a:latin typeface="Perpetua" pitchFamily="18" charset="0"/>
              </a:rPr>
              <a:t>Fjármálaeftirlitið.</a:t>
            </a:r>
          </a:p>
          <a:p>
            <a:pPr lvl="1"/>
            <a:r>
              <a:rPr lang="is-IS" sz="3100" dirty="0" smtClean="0">
                <a:latin typeface="Perpetua" pitchFamily="18" charset="0"/>
              </a:rPr>
              <a:t>Seðlabanki Íslands.</a:t>
            </a:r>
          </a:p>
          <a:p>
            <a:pPr lvl="1"/>
            <a:r>
              <a:rPr lang="is-IS" sz="3100" dirty="0" smtClean="0">
                <a:latin typeface="Perpetua" pitchFamily="18" charset="0"/>
              </a:rPr>
              <a:t>Samráðshópur stjórnvalda sem stofnaður var með samningi 21. febrúar 2006.</a:t>
            </a:r>
          </a:p>
          <a:p>
            <a:endParaRPr lang="is-IS" sz="4200" dirty="0" smtClean="0">
              <a:latin typeface="Perpetua" pitchFamily="18" charset="0"/>
            </a:endParaRPr>
          </a:p>
          <a:p>
            <a:pPr lvl="1"/>
            <a:endParaRPr lang="is-IS" dirty="0" smtClean="0">
              <a:latin typeface="Perpetua" pitchFamily="18" charset="0"/>
            </a:endParaRPr>
          </a:p>
          <a:p>
            <a:pPr lvl="1"/>
            <a:endParaRPr lang="is-IS" dirty="0" smtClean="0">
              <a:latin typeface="Perpetua" pitchFamily="18" charset="0"/>
            </a:endParaRPr>
          </a:p>
          <a:p>
            <a:pPr lvl="1"/>
            <a:endParaRPr lang="is-IS" dirty="0" smtClean="0">
              <a:latin typeface="Perpetua" pitchFamily="18" charset="0"/>
            </a:endParaRPr>
          </a:p>
          <a:p>
            <a:endParaRPr lang="is-IS" sz="3600" dirty="0" smtClean="0">
              <a:latin typeface="Perpetua" pitchFamily="18" charset="0"/>
            </a:endParaRP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714380"/>
          </a:xfrm>
        </p:spPr>
        <p:txBody>
          <a:bodyPr>
            <a:normAutofit fontScale="90000"/>
          </a:bodyPr>
          <a:lstStyle/>
          <a:p>
            <a:r>
              <a:rPr lang="is-IS" sz="4000" b="1" dirty="0" smtClean="0">
                <a:latin typeface="Perpetua" pitchFamily="18" charset="0"/>
              </a:rPr>
              <a:t>Þróun mála sem stjórnvöldum var kunn</a:t>
            </a:r>
            <a:endParaRPr lang="is-IS" sz="4000" b="1" dirty="0">
              <a:latin typeface="Perpetua" pitchFamily="18" charset="0"/>
            </a:endParaRPr>
          </a:p>
        </p:txBody>
      </p:sp>
      <p:sp>
        <p:nvSpPr>
          <p:cNvPr id="11" name="Content Placeholder 10"/>
          <p:cNvSpPr>
            <a:spLocks noGrp="1"/>
          </p:cNvSpPr>
          <p:nvPr>
            <p:ph idx="1"/>
          </p:nvPr>
        </p:nvSpPr>
        <p:spPr>
          <a:xfrm>
            <a:off x="428596" y="2000240"/>
            <a:ext cx="8429684" cy="4500594"/>
          </a:xfrm>
        </p:spPr>
        <p:txBody>
          <a:bodyPr>
            <a:normAutofit fontScale="55000" lnSpcReduction="20000"/>
          </a:bodyPr>
          <a:lstStyle/>
          <a:p>
            <a:r>
              <a:rPr lang="is-IS" sz="5100" dirty="0" smtClean="0">
                <a:latin typeface="Perpetua" pitchFamily="18" charset="0"/>
              </a:rPr>
              <a:t>Upphaf árs 2006: „Míní-krísan.“</a:t>
            </a:r>
            <a:r>
              <a:rPr lang="is-IS" sz="4100" dirty="0" smtClean="0">
                <a:latin typeface="Perpetua" pitchFamily="18" charset="0"/>
              </a:rPr>
              <a:t> </a:t>
            </a:r>
          </a:p>
          <a:p>
            <a:pPr lvl="1"/>
            <a:r>
              <a:rPr lang="is-IS" sz="3800" dirty="0" smtClean="0">
                <a:latin typeface="Perpetua" pitchFamily="18" charset="0"/>
              </a:rPr>
              <a:t>Íslensku bankarnir hætt komnir.</a:t>
            </a:r>
          </a:p>
          <a:p>
            <a:r>
              <a:rPr lang="is-IS" sz="5100" dirty="0" smtClean="0">
                <a:latin typeface="Perpetua" pitchFamily="18" charset="0"/>
              </a:rPr>
              <a:t>Alþjóðlega lausafjárkreppan hófst í júlí 2007.</a:t>
            </a:r>
          </a:p>
          <a:p>
            <a:pPr lvl="1"/>
            <a:r>
              <a:rPr lang="is-IS" sz="3800" dirty="0" smtClean="0">
                <a:latin typeface="Perpetua" pitchFamily="18" charset="0"/>
              </a:rPr>
              <a:t>Hafði fljótlega alvarleg áhrif á rekstur íslensku bankanna.</a:t>
            </a:r>
          </a:p>
          <a:p>
            <a:r>
              <a:rPr lang="is-IS" sz="5100" dirty="0" smtClean="0">
                <a:latin typeface="Perpetua" pitchFamily="18" charset="0"/>
              </a:rPr>
              <a:t>Nóvember 2007: Áhyggjur af íslensku bankakerfi magnast.</a:t>
            </a:r>
          </a:p>
          <a:p>
            <a:pPr lvl="1"/>
            <a:r>
              <a:rPr lang="is-IS" sz="4700" dirty="0" smtClean="0">
                <a:latin typeface="Perpetua" pitchFamily="18" charset="0"/>
              </a:rPr>
              <a:t>Kallaður var saman starfshópur í Seðlabanka Íslands um viðbrögð við lausafjárvanda.</a:t>
            </a:r>
          </a:p>
          <a:p>
            <a:pPr lvl="1"/>
            <a:r>
              <a:rPr lang="is-IS" sz="4700" dirty="0" smtClean="0">
                <a:latin typeface="Perpetua" pitchFamily="18" charset="0"/>
              </a:rPr>
              <a:t>Fjármálaeftirlitið stofnaði viðbúnaðarhóp.</a:t>
            </a:r>
          </a:p>
          <a:p>
            <a:pPr lvl="1"/>
            <a:r>
              <a:rPr lang="is-IS" sz="4700" dirty="0" smtClean="0">
                <a:latin typeface="Perpetua" pitchFamily="18" charset="0"/>
              </a:rPr>
              <a:t>Fundir samráðshópsins urðu tíðari frá þessum tíma.</a:t>
            </a:r>
          </a:p>
          <a:p>
            <a:pPr lvl="1"/>
            <a:r>
              <a:rPr lang="is-IS" sz="3800" dirty="0" smtClean="0">
                <a:latin typeface="Perpetua" pitchFamily="18" charset="0"/>
              </a:rPr>
              <a:t>„Fjármálaáfall ekki lengur fjarstæðukenndur möguleiki.“</a:t>
            </a:r>
          </a:p>
          <a:p>
            <a:pPr lvl="2"/>
            <a:r>
              <a:rPr lang="is-IS" sz="3500" dirty="0" smtClean="0">
                <a:latin typeface="Perpetua" pitchFamily="18" charset="0"/>
              </a:rPr>
              <a:t>Ingimundur Friðriksson, fundur samráðshóps stjórnvalda 15. janúar 2008.</a:t>
            </a:r>
          </a:p>
          <a:p>
            <a:endParaRPr lang="is-IS" sz="4200" dirty="0" smtClean="0">
              <a:latin typeface="Perpetua" pitchFamily="18" charset="0"/>
            </a:endParaRPr>
          </a:p>
          <a:p>
            <a:pPr lvl="1"/>
            <a:endParaRPr lang="is-IS" dirty="0" smtClean="0">
              <a:latin typeface="Perpetua" pitchFamily="18" charset="0"/>
            </a:endParaRPr>
          </a:p>
          <a:p>
            <a:pPr lvl="1"/>
            <a:endParaRPr lang="is-IS" dirty="0" smtClean="0">
              <a:latin typeface="Perpetua" pitchFamily="18" charset="0"/>
            </a:endParaRPr>
          </a:p>
          <a:p>
            <a:pPr lvl="1"/>
            <a:endParaRPr lang="is-IS" dirty="0" smtClean="0">
              <a:latin typeface="Perpetua" pitchFamily="18" charset="0"/>
            </a:endParaRPr>
          </a:p>
          <a:p>
            <a:endParaRPr lang="is-IS" sz="3600" dirty="0" smtClean="0">
              <a:latin typeface="Perpetua" pitchFamily="18" charset="0"/>
            </a:endParaRP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Fundur bankastjórnar SÍ 7. febrúar 2008 með þremur ráðherrum</a:t>
            </a:r>
            <a:endParaRPr lang="is-IS" sz="36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55000" lnSpcReduction="20000"/>
          </a:bodyPr>
          <a:lstStyle/>
          <a:p>
            <a:r>
              <a:rPr lang="is-IS" sz="4500" dirty="0" smtClean="0">
                <a:latin typeface="Perpetua" pitchFamily="18" charset="0"/>
              </a:rPr>
              <a:t>Formaður bankastjórnar hélt fundi með fyrirsvarsmönnum matsfyrirtækja og leiðandi banka í London í byrjun febrúar.</a:t>
            </a:r>
          </a:p>
          <a:p>
            <a:r>
              <a:rPr lang="is-IS" sz="4500" dirty="0" smtClean="0">
                <a:latin typeface="Perpetua" pitchFamily="18" charset="0"/>
              </a:rPr>
              <a:t>„Íslensku bankarnir ... hafa stefnt sér og það sem verra er, íslensku fjármálalífi, í mikla hættu, jafnvel í hreinar ógöngur.“</a:t>
            </a:r>
          </a:p>
          <a:p>
            <a:r>
              <a:rPr lang="is-IS" sz="4500" dirty="0" smtClean="0">
                <a:latin typeface="Perpetua" pitchFamily="18" charset="0"/>
              </a:rPr>
              <a:t>„Hættulegt er að hafast ekkert að í þeirri von að markaðir opnist óvænt ... Nauðsynlegt er að hefjast þegar handa við að vinda ofan af stöðunni svo hún verði ekki óleysanleg.“</a:t>
            </a:r>
          </a:p>
          <a:p>
            <a:r>
              <a:rPr lang="is-IS" sz="4500" dirty="0" smtClean="0">
                <a:latin typeface="Perpetua" pitchFamily="18" charset="0"/>
              </a:rPr>
              <a:t>Seðlabankinn lagði ekki fram tillögur um hvað þyrfti að gera til að vinda ofan af stöðunni.</a:t>
            </a:r>
          </a:p>
          <a:p>
            <a:r>
              <a:rPr lang="is-IS" sz="4500" dirty="0" smtClean="0">
                <a:latin typeface="Perpetua" pitchFamily="18" charset="0"/>
              </a:rPr>
              <a:t>Ráðherrar óskuðu ekki eftir tillögum bankastjórnar um hvaða úrræði væru tæk í stöðunni.</a:t>
            </a:r>
          </a:p>
          <a:p>
            <a:r>
              <a:rPr lang="is-IS" sz="4500" dirty="0" smtClean="0">
                <a:latin typeface="Perpetua" pitchFamily="18" charset="0"/>
              </a:rPr>
              <a:t>Ekki var gripið til sérstakra ráðstafana.</a:t>
            </a:r>
          </a:p>
          <a:p>
            <a:pPr>
              <a:buNone/>
            </a:pPr>
            <a:endParaRPr lang="is-IS" sz="4500" dirty="0" smtClean="0">
              <a:latin typeface="Perpetua" pitchFamily="18" charset="0"/>
            </a:endParaRPr>
          </a:p>
          <a:p>
            <a:endParaRPr lang="is-IS" sz="4500" dirty="0" smtClean="0">
              <a:latin typeface="Perpetua" pitchFamily="18" charset="0"/>
            </a:endParaRPr>
          </a:p>
          <a:p>
            <a:endParaRPr lang="is-IS" sz="4500" dirty="0" smtClean="0">
              <a:latin typeface="Perpetua" pitchFamily="18" charset="0"/>
            </a:endParaRPr>
          </a:p>
          <a:p>
            <a:endParaRPr lang="is-IS" sz="3600" dirty="0" smtClean="0">
              <a:latin typeface="Perpetua" pitchFamily="18" charset="0"/>
            </a:endParaRPr>
          </a:p>
          <a:p>
            <a:endParaRPr lang="is-IS" sz="3600" dirty="0" smtClean="0">
              <a:latin typeface="Perpetua" pitchFamily="18" charset="0"/>
            </a:endParaRPr>
          </a:p>
          <a:p>
            <a:endParaRPr lang="is-IS" sz="3600" dirty="0" smtClean="0">
              <a:latin typeface="Perpetua" pitchFamily="18" charset="0"/>
            </a:endParaRP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Vondar fréttir héldu áfram að berast ráðherrum</a:t>
            </a:r>
            <a:endParaRPr lang="is-IS" sz="3600" b="1" dirty="0">
              <a:latin typeface="Perpetua" pitchFamily="18" charset="0"/>
            </a:endParaRPr>
          </a:p>
        </p:txBody>
      </p:sp>
      <p:sp>
        <p:nvSpPr>
          <p:cNvPr id="11" name="Content Placeholder 10"/>
          <p:cNvSpPr>
            <a:spLocks noGrp="1"/>
          </p:cNvSpPr>
          <p:nvPr>
            <p:ph idx="1"/>
          </p:nvPr>
        </p:nvSpPr>
        <p:spPr>
          <a:xfrm>
            <a:off x="428596" y="2214554"/>
            <a:ext cx="8429684" cy="4286280"/>
          </a:xfrm>
        </p:spPr>
        <p:txBody>
          <a:bodyPr>
            <a:normAutofit fontScale="62500" lnSpcReduction="20000"/>
          </a:bodyPr>
          <a:lstStyle/>
          <a:p>
            <a:r>
              <a:rPr lang="is-IS" sz="4000" dirty="0" smtClean="0">
                <a:latin typeface="Perpetua" pitchFamily="18" charset="0"/>
              </a:rPr>
              <a:t>1. apríl 2008 upplýsti bankastjórn Seðlabanka Íslands forsætisráðherra og utanríkisráðherra að 193 milljónir punda hefðu runnið út af Icesave reikningum Landsbankans í London og bankinn gæti aðeins þolað slíkt útstreymi í um sex daga.</a:t>
            </a:r>
          </a:p>
          <a:p>
            <a:r>
              <a:rPr lang="is-IS" sz="4000" dirty="0" smtClean="0">
                <a:latin typeface="Perpetua" pitchFamily="18" charset="0"/>
              </a:rPr>
              <a:t>14. apríl 2008 kom út skýrsla Alþjóðagjaldeyrissjóðsins, árituð sem algjört trúnaðarmál, þar sem lögð er rík áhersla á að minnka íslensku bankana.</a:t>
            </a:r>
          </a:p>
          <a:p>
            <a:r>
              <a:rPr lang="is-IS" sz="4000" dirty="0" smtClean="0">
                <a:latin typeface="Perpetua" pitchFamily="18" charset="0"/>
              </a:rPr>
              <a:t>23. apríl 2008 hringdi Davíð Oddsson í forsætisráðherra og tilkynnti að Seðlabanki Bretlands hefði hafnað því að gera gjaldeyrisskiptasamning við Seðlabanka Íslands.</a:t>
            </a:r>
          </a:p>
          <a:p>
            <a:r>
              <a:rPr lang="is-IS" sz="4000" dirty="0" smtClean="0">
                <a:latin typeface="Perpetua" pitchFamily="18" charset="0"/>
              </a:rPr>
              <a:t>Viðbrögð ráðherra: Að bregðast við ímyndarvanda bankanna og auka gjaldeyrisforða Seðlabanka Íslands.</a:t>
            </a:r>
          </a:p>
          <a:p>
            <a:endParaRPr lang="is-IS" sz="3600" dirty="0" smtClean="0"/>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b="1" dirty="0" smtClean="0">
                <a:latin typeface="Perpetua" pitchFamily="18" charset="0"/>
              </a:rPr>
              <a:t>Ríkisstjórnin</a:t>
            </a:r>
            <a:endParaRPr lang="is-IS"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a:bodyPr>
          <a:lstStyle/>
          <a:p>
            <a:r>
              <a:rPr lang="is-IS" sz="3600" dirty="0" smtClean="0">
                <a:latin typeface="Perpetua" pitchFamily="18" charset="0"/>
              </a:rPr>
              <a:t>Staða bankanna og lausafjárkreppan voru lítið sem ekkert rædd á fundum ríkisstjórnar.</a:t>
            </a:r>
          </a:p>
          <a:p>
            <a:r>
              <a:rPr lang="is-IS" sz="3600" dirty="0" smtClean="0">
                <a:latin typeface="Perpetua" pitchFamily="18" charset="0"/>
              </a:rPr>
              <a:t>Forsætisráðherra, utanríkisráðherra og fjármálaráðherra höfðu gleggstar upplýsingar en gáfu ríkisstjórninni ekki skýrslu um ástand mála.</a:t>
            </a:r>
          </a:p>
          <a:p>
            <a:r>
              <a:rPr lang="is-IS" sz="3600" dirty="0" smtClean="0">
                <a:latin typeface="Perpetua" pitchFamily="18" charset="0"/>
              </a:rPr>
              <a:t>Oddvitar stjórnarflokkanna.</a:t>
            </a: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Ríkisstjórnin/Seðlabankinn</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85000" lnSpcReduction="20000"/>
          </a:bodyPr>
          <a:lstStyle/>
          <a:p>
            <a:r>
              <a:rPr lang="is-IS" sz="4200" dirty="0" smtClean="0">
                <a:latin typeface="Perpetua" pitchFamily="18" charset="0"/>
              </a:rPr>
              <a:t>Fundir forsætis-, fjármála- og utanríkisráðherra með bankastjórn Seðlabankans um vanda bankanna og lausafjárkreppuna á árinu 2008. </a:t>
            </a:r>
          </a:p>
          <a:p>
            <a:pPr lvl="1"/>
            <a:r>
              <a:rPr lang="is-IS" sz="3200" dirty="0" smtClean="0">
                <a:latin typeface="Perpetua" pitchFamily="18" charset="0"/>
              </a:rPr>
              <a:t>A.m.k. fimm fundir frá febrúar til maí 2008.</a:t>
            </a:r>
          </a:p>
          <a:p>
            <a:pPr lvl="2"/>
            <a:r>
              <a:rPr lang="is-IS" dirty="0" smtClean="0">
                <a:latin typeface="Perpetua" pitchFamily="18" charset="0"/>
              </a:rPr>
              <a:t>7. febrúar: Dökk mynd af stöðu og framtíðarhorfum bankanna.</a:t>
            </a:r>
          </a:p>
          <a:p>
            <a:pPr lvl="2"/>
            <a:r>
              <a:rPr lang="is-IS" dirty="0" smtClean="0">
                <a:latin typeface="Perpetua" pitchFamily="18" charset="0"/>
              </a:rPr>
              <a:t>1. apríl: 193 m. punda útflæði af Icesave-reikningum. LÍ þolir í 6 daga.</a:t>
            </a:r>
            <a:endParaRPr lang="is-IS" sz="3200" dirty="0" smtClean="0">
              <a:latin typeface="Perpetua" pitchFamily="18" charset="0"/>
            </a:endParaRPr>
          </a:p>
          <a:p>
            <a:pPr lvl="1"/>
            <a:r>
              <a:rPr lang="is-IS" sz="3200" dirty="0" smtClean="0">
                <a:latin typeface="Perpetua" pitchFamily="18" charset="0"/>
              </a:rPr>
              <a:t>Viðskiptaráðherra ekki boðaður á neinn fundanna.</a:t>
            </a:r>
          </a:p>
          <a:p>
            <a:pPr lvl="2"/>
            <a:r>
              <a:rPr lang="is-IS" dirty="0" smtClean="0">
                <a:latin typeface="Perpetua" pitchFamily="18" charset="0"/>
              </a:rPr>
              <a:t>Ekki heldur upplýstur um það sem kom fram á fundunum. Ein undantekning er frá því.</a:t>
            </a:r>
          </a:p>
          <a:p>
            <a:pPr lvl="1"/>
            <a:r>
              <a:rPr lang="is-IS" sz="3200" dirty="0" smtClean="0">
                <a:latin typeface="Perpetua" pitchFamily="18" charset="0"/>
              </a:rPr>
              <a:t>Forsætisráðherra bar að upplýsa viðskiptaráðherra um fundina þannig að hann gæti rækt starfsskyldur sínar.</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Seðlabanki Íslands</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92500" lnSpcReduction="20000"/>
          </a:bodyPr>
          <a:lstStyle/>
          <a:p>
            <a:r>
              <a:rPr lang="is-IS" sz="3600" dirty="0" smtClean="0">
                <a:latin typeface="Perpetua" pitchFamily="18" charset="0"/>
              </a:rPr>
              <a:t>Lögbundið hlutverk Seðlabankans að stuðla að virku og öruggu fjármálakerfi.</a:t>
            </a:r>
          </a:p>
          <a:p>
            <a:r>
              <a:rPr lang="is-IS" sz="3600" dirty="0" smtClean="0">
                <a:latin typeface="Perpetua" pitchFamily="18" charset="0"/>
              </a:rPr>
              <a:t>Áhyggjur Seðlabankans af stöðu bankanna uxu verulega frá nóvember 2007.</a:t>
            </a:r>
          </a:p>
          <a:p>
            <a:pPr lvl="1"/>
            <a:r>
              <a:rPr lang="is-IS" sz="3200" dirty="0" smtClean="0">
                <a:latin typeface="Perpetua" pitchFamily="18" charset="0"/>
              </a:rPr>
              <a:t>Sendi ríkisstjórninni ekki formlegar tillögur að nauðsynlegum aðgerðum.</a:t>
            </a:r>
          </a:p>
          <a:p>
            <a:r>
              <a:rPr lang="is-IS" sz="3600" dirty="0" smtClean="0">
                <a:latin typeface="Perpetua" pitchFamily="18" charset="0"/>
              </a:rPr>
              <a:t>Taldi Seðlabankinn sig skorta úrræði til að bregðast við sjálfur?</a:t>
            </a:r>
          </a:p>
          <a:p>
            <a:pPr lvl="1"/>
            <a:r>
              <a:rPr lang="is-IS" dirty="0" smtClean="0">
                <a:latin typeface="Perpetua" pitchFamily="18" charset="0"/>
              </a:rPr>
              <a:t>Hefði þá einnig átt að gera ríkisstjórn formlega grein fyrir því.</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Samráðshópur stjórnvalda</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47500" lnSpcReduction="20000"/>
          </a:bodyPr>
          <a:lstStyle/>
          <a:p>
            <a:r>
              <a:rPr lang="is-IS" sz="6000" dirty="0" smtClean="0">
                <a:latin typeface="Perpetua" pitchFamily="18" charset="0"/>
              </a:rPr>
              <a:t>Samráðshópur forsætis-, fjármála- og viðskiptaráðuneyta, Fjármálaeftirlitsins og Seðlabanka Íslands um fjármálastöðugleika og viðbúnað</a:t>
            </a:r>
            <a:r>
              <a:rPr lang="is-IS" sz="5800" dirty="0" smtClean="0">
                <a:latin typeface="Perpetua" pitchFamily="18" charset="0"/>
              </a:rPr>
              <a:t>. </a:t>
            </a:r>
          </a:p>
          <a:p>
            <a:r>
              <a:rPr lang="is-IS" sz="5800" dirty="0" smtClean="0">
                <a:latin typeface="Perpetua" pitchFamily="18" charset="0"/>
              </a:rPr>
              <a:t>Í hópnum sátu ráðuneytisstjórar,  seðlabankastjóri og forstjóri Fjármálaeftirlitsins.</a:t>
            </a:r>
          </a:p>
          <a:p>
            <a:r>
              <a:rPr lang="is-IS" sz="5800" dirty="0" smtClean="0">
                <a:latin typeface="Perpetua" pitchFamily="18" charset="0"/>
              </a:rPr>
              <a:t>Verkefni samráðshópsins skv. </a:t>
            </a:r>
            <a:r>
              <a:rPr lang="is-IS" sz="5400" dirty="0" smtClean="0">
                <a:latin typeface="Perpetua" pitchFamily="18" charset="0"/>
              </a:rPr>
              <a:t>samkomulagi frá 21. febrúar 2006.</a:t>
            </a:r>
          </a:p>
          <a:p>
            <a:pPr lvl="2"/>
            <a:r>
              <a:rPr lang="is-IS" sz="4400" dirty="0" smtClean="0">
                <a:latin typeface="Perpetua" pitchFamily="18" charset="0"/>
              </a:rPr>
              <a:t>„Vettvangur upplýsinga- og skoðanaskipta.“</a:t>
            </a:r>
          </a:p>
          <a:p>
            <a:pPr lvl="2"/>
            <a:r>
              <a:rPr lang="is-IS" sz="4400" dirty="0" smtClean="0">
                <a:latin typeface="Perpetua" pitchFamily="18" charset="0"/>
              </a:rPr>
              <a:t>„Ráðgefandi og tekur ekki ákvarðanir um aðgerðir.“</a:t>
            </a:r>
          </a:p>
          <a:p>
            <a:pPr lvl="2"/>
            <a:r>
              <a:rPr lang="is-IS" sz="4400" dirty="0" smtClean="0">
                <a:latin typeface="Perpetua" pitchFamily="18" charset="0"/>
              </a:rPr>
              <a:t>Ekki formlega falin gerð sameiginlegrar viðbúnaðaráætlunar.</a:t>
            </a:r>
            <a:endParaRPr lang="is-IS" sz="4800" dirty="0" smtClean="0">
              <a:latin typeface="Perpetua" pitchFamily="18" charset="0"/>
            </a:endParaRPr>
          </a:p>
          <a:p>
            <a:pPr lvl="1"/>
            <a:endParaRPr lang="is-IS" sz="4800" dirty="0" smtClean="0">
              <a:latin typeface="Perpetua" pitchFamily="18" charset="0"/>
            </a:endParaRPr>
          </a:p>
          <a:p>
            <a:pPr lvl="1"/>
            <a:endParaRPr lang="is-IS" sz="4400" dirty="0" smtClean="0">
              <a:latin typeface="Perpetua" pitchFamily="18" charset="0"/>
            </a:endParaRPr>
          </a:p>
          <a:p>
            <a:pPr lvl="1"/>
            <a:endParaRPr lang="is-IS" sz="5400" dirty="0" smtClean="0">
              <a:latin typeface="Perpetua" pitchFamily="18" charset="0"/>
            </a:endParaRPr>
          </a:p>
          <a:p>
            <a:pPr lvl="1"/>
            <a:endParaRPr lang="is-IS" sz="38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Efni skýrslunnar (3)</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32500" lnSpcReduction="20000"/>
          </a:bodyPr>
          <a:lstStyle/>
          <a:p>
            <a:pPr>
              <a:buNone/>
            </a:pPr>
            <a:r>
              <a:rPr lang="is-IS" sz="4900" dirty="0" smtClean="0">
                <a:latin typeface="Perpetua" pitchFamily="18" charset="0"/>
              </a:rPr>
              <a:t>Viðauki I Rannsóknasetur um fjölmiðlun og boðskipti: </a:t>
            </a:r>
            <a:r>
              <a:rPr lang="is-IS" sz="4900" i="1" dirty="0" smtClean="0">
                <a:latin typeface="Perpetua" pitchFamily="18" charset="0"/>
              </a:rPr>
              <a:t>Umfjöllun fjölmiðla á Íslandi um banka og fjármálafyrirtæki 2006–2008</a:t>
            </a:r>
            <a:endParaRPr lang="is-IS" sz="4900" dirty="0" smtClean="0">
              <a:latin typeface="Perpetua" pitchFamily="18" charset="0"/>
            </a:endParaRPr>
          </a:p>
          <a:p>
            <a:pPr>
              <a:buNone/>
            </a:pPr>
            <a:r>
              <a:rPr lang="is-IS" sz="4900" dirty="0" smtClean="0">
                <a:latin typeface="Perpetua" pitchFamily="18" charset="0"/>
              </a:rPr>
              <a:t>Viðauki II Hulda Þórisdóttir: Afsprengi aðstæðna og fjötruð skynsemi: </a:t>
            </a:r>
            <a:r>
              <a:rPr lang="is-IS" sz="4900" i="1" dirty="0" smtClean="0">
                <a:latin typeface="Perpetua" pitchFamily="18" charset="0"/>
              </a:rPr>
              <a:t>Aðdragandi og orsakir efnahagshrunsins á Íslandi frá sjónarhóli kenninga og rannsókna í félagslegri sálfræði</a:t>
            </a:r>
            <a:endParaRPr lang="is-IS" sz="4900" dirty="0" smtClean="0">
              <a:latin typeface="Perpetua" pitchFamily="18" charset="0"/>
            </a:endParaRPr>
          </a:p>
          <a:p>
            <a:pPr>
              <a:buNone/>
            </a:pPr>
            <a:r>
              <a:rPr lang="is-IS" sz="4900" dirty="0" smtClean="0">
                <a:latin typeface="Perpetua" pitchFamily="18" charset="0"/>
              </a:rPr>
              <a:t>Viðauki 2 Margrét V. Bjarnadóttir, Guðmundur Axel Hansen: </a:t>
            </a:r>
            <a:r>
              <a:rPr lang="is-IS" sz="4900" i="1" dirty="0" smtClean="0">
                <a:latin typeface="Perpetua" pitchFamily="18" charset="0"/>
              </a:rPr>
              <a:t>Rannsókn á krosseignatengslum og útlánum bankanna til tengdra aðila</a:t>
            </a:r>
            <a:endParaRPr lang="is-IS" sz="4900" dirty="0" smtClean="0">
              <a:latin typeface="Perpetua" pitchFamily="18" charset="0"/>
            </a:endParaRPr>
          </a:p>
          <a:p>
            <a:pPr>
              <a:buNone/>
            </a:pPr>
            <a:r>
              <a:rPr lang="is-IS" sz="4900" dirty="0" smtClean="0">
                <a:latin typeface="Perpetua" pitchFamily="18" charset="0"/>
              </a:rPr>
              <a:t>Viðauki 3 Mark J.Flannery: </a:t>
            </a:r>
            <a:r>
              <a:rPr lang="is-IS" sz="4900" i="1" dirty="0" smtClean="0">
                <a:latin typeface="Perpetua" pitchFamily="18" charset="0"/>
              </a:rPr>
              <a:t>Iceland’s Failed Banks: A Post-Mortem</a:t>
            </a:r>
            <a:endParaRPr lang="is-IS" sz="4900" dirty="0" smtClean="0">
              <a:latin typeface="Perpetua" pitchFamily="18" charset="0"/>
            </a:endParaRPr>
          </a:p>
          <a:p>
            <a:pPr>
              <a:buNone/>
            </a:pPr>
            <a:r>
              <a:rPr lang="is-IS" sz="4900" dirty="0" smtClean="0">
                <a:latin typeface="Perpetua" pitchFamily="18" charset="0"/>
              </a:rPr>
              <a:t>Viðauki 4 Skrá yfir þá sem kvaddir voru fyrir nefndina til skýrslutöku á grundvelli 8. gr. laga nr. 142/2008</a:t>
            </a:r>
          </a:p>
          <a:p>
            <a:pPr>
              <a:buNone/>
            </a:pPr>
            <a:r>
              <a:rPr lang="is-IS" sz="4900" dirty="0" smtClean="0">
                <a:latin typeface="Perpetua" pitchFamily="18" charset="0"/>
              </a:rPr>
              <a:t>Vefútgáfa</a:t>
            </a:r>
          </a:p>
          <a:p>
            <a:pPr>
              <a:buNone/>
            </a:pPr>
            <a:r>
              <a:rPr lang="is-IS" sz="4900" dirty="0" smtClean="0">
                <a:latin typeface="Perpetua" pitchFamily="18" charset="0"/>
              </a:rPr>
              <a:t>Viðauki 5 Magnús Sveinn Helgason: </a:t>
            </a:r>
            <a:r>
              <a:rPr lang="is-IS" sz="4900" i="1" dirty="0" smtClean="0">
                <a:latin typeface="Perpetua" pitchFamily="18" charset="0"/>
              </a:rPr>
              <a:t>Íslenskt viðskiptalíf – breytingar og samspil við fjármálakerfið</a:t>
            </a:r>
            <a:endParaRPr lang="is-IS" sz="4900" dirty="0" smtClean="0">
              <a:latin typeface="Perpetua" pitchFamily="18" charset="0"/>
            </a:endParaRPr>
          </a:p>
          <a:p>
            <a:pPr>
              <a:buNone/>
            </a:pPr>
            <a:r>
              <a:rPr lang="is-IS" sz="4900" dirty="0" smtClean="0">
                <a:latin typeface="Perpetua" pitchFamily="18" charset="0"/>
              </a:rPr>
              <a:t>Viðauki 6 Gunnar Þór Pétursson: </a:t>
            </a:r>
            <a:r>
              <a:rPr lang="is-IS" sz="4900" i="1" dirty="0" smtClean="0">
                <a:latin typeface="Perpetua" pitchFamily="18" charset="0"/>
              </a:rPr>
              <a:t>Innleiðing gerða skv. EES samningnum á sviði fjármálaþjónustu í íslenskan rétt</a:t>
            </a:r>
            <a:endParaRPr lang="is-IS" sz="4900" dirty="0" smtClean="0">
              <a:latin typeface="Perpetua" pitchFamily="18" charset="0"/>
            </a:endParaRPr>
          </a:p>
          <a:p>
            <a:pPr>
              <a:buNone/>
            </a:pPr>
            <a:r>
              <a:rPr lang="is-IS" sz="4900" dirty="0" smtClean="0">
                <a:latin typeface="Perpetua" pitchFamily="18" charset="0"/>
              </a:rPr>
              <a:t>Viðauki 7 Jørn Astrup Hansen: </a:t>
            </a:r>
            <a:r>
              <a:rPr lang="is-IS" sz="4900" i="1" dirty="0" smtClean="0">
                <a:latin typeface="Perpetua" pitchFamily="18" charset="0"/>
              </a:rPr>
              <a:t>Islandske banker</a:t>
            </a:r>
            <a:endParaRPr lang="is-IS" sz="4900" dirty="0" smtClean="0">
              <a:latin typeface="Perpetua" pitchFamily="18" charset="0"/>
            </a:endParaRPr>
          </a:p>
          <a:p>
            <a:pPr>
              <a:buNone/>
            </a:pPr>
            <a:r>
              <a:rPr lang="is-IS" sz="4900" dirty="0" smtClean="0">
                <a:latin typeface="Perpetua" pitchFamily="18" charset="0"/>
              </a:rPr>
              <a:t>Viðauki 8 Mark J. Flannery: </a:t>
            </a:r>
            <a:r>
              <a:rPr lang="is-IS" sz="4900" i="1" dirty="0" smtClean="0">
                <a:latin typeface="Perpetua" pitchFamily="18" charset="0"/>
              </a:rPr>
              <a:t>The importance of government supervision in producing financial services.</a:t>
            </a:r>
            <a:endParaRPr lang="is-IS" sz="4900" dirty="0" smtClean="0">
              <a:latin typeface="Perpetua" pitchFamily="18" charset="0"/>
            </a:endParaRPr>
          </a:p>
          <a:p>
            <a:pPr>
              <a:buNone/>
            </a:pPr>
            <a:r>
              <a:rPr lang="is-IS" sz="4900" dirty="0" smtClean="0">
                <a:latin typeface="Perpetua" pitchFamily="18" charset="0"/>
              </a:rPr>
              <a:t>Viðauki 9 Töflur um tengda aðila samkvæmt kafla 8.0</a:t>
            </a:r>
          </a:p>
          <a:p>
            <a:pPr>
              <a:buNone/>
            </a:pPr>
            <a:r>
              <a:rPr lang="is-IS" sz="4900" dirty="0" smtClean="0">
                <a:latin typeface="Perpetua" pitchFamily="18" charset="0"/>
              </a:rPr>
              <a:t>Viðauki 10 Chapter 18: Deposits in Financial Institutions in Branches Abroad</a:t>
            </a:r>
          </a:p>
          <a:p>
            <a:pPr>
              <a:buNone/>
            </a:pPr>
            <a:r>
              <a:rPr lang="is-IS" sz="4900" dirty="0" smtClean="0">
                <a:latin typeface="Perpetua" pitchFamily="18" charset="0"/>
              </a:rPr>
              <a:t>Viðauki 11 Skriflegar athugasemdir samkvæmt 13. gr. laga nr. 142/2008</a:t>
            </a:r>
          </a:p>
          <a:p>
            <a:pPr>
              <a:buNone/>
            </a:pPr>
            <a:r>
              <a:rPr lang="is-IS" sz="4900" dirty="0" smtClean="0">
                <a:latin typeface="Perpetua" pitchFamily="18" charset="0"/>
              </a:rPr>
              <a:t>Viðauki 12 Ákvarðanir um sérstakt hæfi nefndarmanna og starfsmanna</a:t>
            </a:r>
          </a:p>
          <a:p>
            <a:pPr lvl="1">
              <a:buNone/>
            </a:pPr>
            <a:endParaRPr lang="is-IS" sz="4500" dirty="0" smtClean="0">
              <a:latin typeface="Perpetua" pitchFamily="18" charset="0"/>
            </a:endParaRPr>
          </a:p>
          <a:p>
            <a:endParaRPr lang="is-IS" sz="3600" dirty="0" smtClean="0">
              <a:latin typeface="Perpetua" pitchFamily="18" charset="0"/>
            </a:endParaRPr>
          </a:p>
          <a:p>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Samráðshópur stjórnvalda</a:t>
            </a:r>
            <a:endParaRPr lang="is-IS" sz="4800" b="1" dirty="0">
              <a:latin typeface="Perpetua" pitchFamily="18" charset="0"/>
            </a:endParaRPr>
          </a:p>
        </p:txBody>
      </p:sp>
      <p:sp>
        <p:nvSpPr>
          <p:cNvPr id="11" name="Content Placeholder 10"/>
          <p:cNvSpPr>
            <a:spLocks noGrp="1"/>
          </p:cNvSpPr>
          <p:nvPr>
            <p:ph idx="1"/>
          </p:nvPr>
        </p:nvSpPr>
        <p:spPr>
          <a:xfrm>
            <a:off x="428596" y="2000240"/>
            <a:ext cx="8429684" cy="4500594"/>
          </a:xfrm>
        </p:spPr>
        <p:txBody>
          <a:bodyPr>
            <a:normAutofit fontScale="70000" lnSpcReduction="20000"/>
          </a:bodyPr>
          <a:lstStyle/>
          <a:p>
            <a:r>
              <a:rPr lang="is-IS" sz="4400" dirty="0" smtClean="0">
                <a:latin typeface="Perpetua" pitchFamily="18" charset="0"/>
              </a:rPr>
              <a:t>Tillögur um nauðsyn viðbúnaðar sem einstakar stofnanir lögðu fram í samráðshópnum fengu hvorki formlega afgreiðslu þar né hjá ráðherrum sem áttu fulltrúa í hópnum.</a:t>
            </a:r>
          </a:p>
          <a:p>
            <a:r>
              <a:rPr lang="is-IS" sz="4400" dirty="0" smtClean="0">
                <a:latin typeface="Perpetua" pitchFamily="18" charset="0"/>
              </a:rPr>
              <a:t>Þegar á hólminn var komið og bankarnir riðuðu til falls var ekki til nein sameiginleg viðbúnaðaráætlun stjórnvalda.</a:t>
            </a:r>
          </a:p>
          <a:p>
            <a:r>
              <a:rPr lang="is-IS" sz="4400" dirty="0" smtClean="0">
                <a:latin typeface="Perpetua" pitchFamily="18" charset="0"/>
              </a:rPr>
              <a:t>Stjórnvöld stilltu ekki saman strengi í samráðshópnum um að leggja formlega að Landsbankanum að flytja Icesave-reikningana yfir í dótturfélag.</a:t>
            </a:r>
          </a:p>
          <a:p>
            <a:endParaRPr lang="is-IS" sz="4400" dirty="0" smtClean="0"/>
          </a:p>
          <a:p>
            <a:endParaRPr lang="is-IS" sz="4400" dirty="0" smtClean="0"/>
          </a:p>
          <a:p>
            <a:endParaRPr lang="is-IS" sz="4400" dirty="0" smtClean="0"/>
          </a:p>
          <a:p>
            <a:endParaRPr lang="is-IS" sz="4400" dirty="0" smtClean="0"/>
          </a:p>
          <a:p>
            <a:endParaRPr lang="is-IS" sz="4400" dirty="0" smtClean="0"/>
          </a:p>
          <a:p>
            <a:endParaRPr lang="is-IS" sz="4400" dirty="0" smtClean="0"/>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b="1" dirty="0" smtClean="0">
                <a:latin typeface="Perpetua" pitchFamily="18" charset="0"/>
              </a:rPr>
              <a:t>Samráðshópur stjórnvalda</a:t>
            </a:r>
            <a:endParaRPr lang="is-IS"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92500" lnSpcReduction="10000"/>
          </a:bodyPr>
          <a:lstStyle/>
          <a:p>
            <a:r>
              <a:rPr lang="is-IS" sz="3600" dirty="0" smtClean="0">
                <a:latin typeface="Perpetua" pitchFamily="18" charset="0"/>
              </a:rPr>
              <a:t>Þegar kom að samningu hinna svokölluðu neyðarlaga, þ.e. laga nr. 125/2008, má í stórum dráttum segja að það eina sem kom sýnilega að notum úr vinnu samráðshóps stjórnvalda hafi verið þau drög að ákvæði sem varð að 100. gr. a í lögum um fjármálafyrirtæki nr. 161/2002.</a:t>
            </a:r>
          </a:p>
          <a:p>
            <a:r>
              <a:rPr lang="is-IS" sz="3600" dirty="0" smtClean="0">
                <a:latin typeface="Perpetua" pitchFamily="18" charset="0"/>
              </a:rPr>
              <a:t>Mikið skortir á að unnið hafi verið að viðbúnaðarmálum ríkisins á skipulegan og vandaðan hátt.</a:t>
            </a:r>
            <a:endParaRPr lang="is-IS" sz="3600"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Einangrun á alþjóðavettvangi</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lnSpcReduction="10000"/>
          </a:bodyPr>
          <a:lstStyle/>
          <a:p>
            <a:r>
              <a:rPr lang="is-IS" sz="3000" dirty="0" smtClean="0">
                <a:latin typeface="Perpetua" pitchFamily="18" charset="0"/>
              </a:rPr>
              <a:t>15. apríl 2008: Beiðni SÍ til Seðlabanka Bretlands um gjaldmiðlaskiptasamning.</a:t>
            </a:r>
          </a:p>
          <a:p>
            <a:r>
              <a:rPr lang="is-IS" sz="3000" dirty="0" smtClean="0">
                <a:latin typeface="Perpetua" pitchFamily="18" charset="0"/>
              </a:rPr>
              <a:t>23. apríl: Breski seðlabankinn hafnaði beiðninni en bauð fram alla aðstoð við að minnka bankakerfið.</a:t>
            </a:r>
          </a:p>
          <a:p>
            <a:r>
              <a:rPr lang="is-IS" sz="3000" dirty="0" smtClean="0">
                <a:latin typeface="Perpetua" pitchFamily="18" charset="0"/>
              </a:rPr>
              <a:t>SÍ svaraði ekki þessu boði. Ítrekaði hins vegar beiðnina um gjaldmiðlaskiptasamninginn.</a:t>
            </a:r>
          </a:p>
          <a:p>
            <a:r>
              <a:rPr lang="is-IS" sz="3000" dirty="0" smtClean="0">
                <a:latin typeface="Perpetua" pitchFamily="18" charset="0"/>
              </a:rPr>
              <a:t>Frekari svör bárust ekki frá breska seðlabankanum.</a:t>
            </a:r>
          </a:p>
          <a:p>
            <a:r>
              <a:rPr lang="is-IS" dirty="0" smtClean="0">
                <a:latin typeface="Perpetua" pitchFamily="18" charset="0"/>
              </a:rPr>
              <a:t>F</a:t>
            </a:r>
            <a:r>
              <a:rPr lang="is-IS" sz="3200" dirty="0" smtClean="0">
                <a:latin typeface="Perpetua" pitchFamily="18" charset="0"/>
              </a:rPr>
              <a:t>undur seðlabankastjóra G10 landanna í Basel 4. maí 2008.</a:t>
            </a:r>
            <a:endParaRPr lang="is-IS" sz="3000" dirty="0" smtClean="0">
              <a:latin typeface="Perpetua" pitchFamily="18" charset="0"/>
            </a:endParaRPr>
          </a:p>
          <a:p>
            <a:pPr lvl="1"/>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Einangrun á alþjóðavettvangi</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a:bodyPr>
          <a:lstStyle/>
          <a:p>
            <a:r>
              <a:rPr lang="is-IS" sz="3000" dirty="0" smtClean="0">
                <a:latin typeface="Perpetua" pitchFamily="18" charset="0"/>
              </a:rPr>
              <a:t>Vorið 2008 fengust aðeins dönski, norski og sænski seðlabankinn til að gera gjaldmiðlaskiptasamninga við Seðlabanka Íslands.</a:t>
            </a:r>
          </a:p>
          <a:p>
            <a:pPr lvl="1"/>
            <a:r>
              <a:rPr lang="is-IS" sz="2600" dirty="0" smtClean="0">
                <a:latin typeface="Perpetua" pitchFamily="18" charset="0"/>
              </a:rPr>
              <a:t>Settu m.a. það skilyrði að íslensk stjórnvöld lofuðu að þrýsta á bankana að draga úr stærð sinni með hliðsjón af tillögum AGS.</a:t>
            </a:r>
          </a:p>
          <a:p>
            <a:pPr lvl="2"/>
            <a:r>
              <a:rPr lang="is-IS" sz="2200" dirty="0" smtClean="0">
                <a:latin typeface="Perpetua" pitchFamily="18" charset="0"/>
              </a:rPr>
              <a:t>Skýrsla AGS 14. apríl 2008.</a:t>
            </a:r>
          </a:p>
          <a:p>
            <a:pPr lvl="1"/>
            <a:r>
              <a:rPr lang="is-IS" sz="2600" dirty="0" smtClean="0">
                <a:latin typeface="Perpetua" pitchFamily="18" charset="0"/>
              </a:rPr>
              <a:t>Yfirlýsing íslenskra stjórnvalda 15. maí 2008.</a:t>
            </a:r>
          </a:p>
          <a:p>
            <a:pPr lvl="2"/>
            <a:r>
              <a:rPr lang="is-IS" sz="2200" dirty="0" smtClean="0">
                <a:latin typeface="Perpetua" pitchFamily="18" charset="0"/>
              </a:rPr>
              <a:t>Hvorki greint frá henni opinberlega né rædd í ríkisstjórn.</a:t>
            </a:r>
          </a:p>
          <a:p>
            <a:pPr lvl="2"/>
            <a:r>
              <a:rPr lang="is-IS" sz="2200" dirty="0" smtClean="0">
                <a:latin typeface="Perpetua" pitchFamily="18" charset="0"/>
              </a:rPr>
              <a:t>Ekkert liggur fyrir um aðgerðir í kjölfarið til að draga úr stærð bankakerfisins eða undirbúning slíkra aðgerða.</a:t>
            </a:r>
          </a:p>
          <a:p>
            <a:pPr lvl="1"/>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Fjármálaeftirlitið</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a:bodyPr>
          <a:lstStyle/>
          <a:p>
            <a:r>
              <a:rPr lang="is-IS" dirty="0" smtClean="0">
                <a:latin typeface="Perpetua" pitchFamily="18" charset="0"/>
              </a:rPr>
              <a:t>Fjármálaeftirlitið var ekki nægilega vel í stakk búið til þess að sinna eftirliti með fjármálafyrirtækjum á viðhlítandi hátt þegar þau féllu haustið 2008.</a:t>
            </a:r>
          </a:p>
          <a:p>
            <a:r>
              <a:rPr lang="is-IS" dirty="0" smtClean="0">
                <a:latin typeface="Perpetua" pitchFamily="18" charset="0"/>
              </a:rPr>
              <a:t>Vöxtur Fjármálaeftirlitsins fylgdi ekki hröðum vexti íslenska fjármálakerfisins.</a:t>
            </a:r>
          </a:p>
          <a:p>
            <a:endParaRPr lang="is-IS" sz="41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Fjármálaeftirlitið</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a:bodyPr>
          <a:lstStyle/>
          <a:p>
            <a:r>
              <a:rPr lang="is-IS" dirty="0" smtClean="0">
                <a:latin typeface="Perpetua" pitchFamily="18" charset="0"/>
              </a:rPr>
              <a:t>Röng forgangsröðun:</a:t>
            </a:r>
            <a:endParaRPr lang="is-IS" sz="3200" dirty="0" smtClean="0">
              <a:latin typeface="Perpetua" pitchFamily="18" charset="0"/>
            </a:endParaRPr>
          </a:p>
          <a:p>
            <a:pPr lvl="1"/>
            <a:r>
              <a:rPr lang="is-IS" dirty="0" smtClean="0">
                <a:latin typeface="Perpetua" pitchFamily="18" charset="0"/>
              </a:rPr>
              <a:t>Þróuð upplýsingakerfi og úrræði til úrvinnslu skorti.</a:t>
            </a:r>
          </a:p>
          <a:p>
            <a:pPr lvl="2"/>
            <a:r>
              <a:rPr lang="is-IS" dirty="0" smtClean="0">
                <a:latin typeface="Perpetua" pitchFamily="18" charset="0"/>
              </a:rPr>
              <a:t>Forsenda yfirsýnar yfir starfsemi fjármálafyrirtækja.</a:t>
            </a:r>
          </a:p>
          <a:p>
            <a:pPr lvl="2"/>
            <a:r>
              <a:rPr lang="is-IS" dirty="0" smtClean="0">
                <a:latin typeface="Perpetua" pitchFamily="18" charset="0"/>
              </a:rPr>
              <a:t>Forsenda markviss eftirlits.</a:t>
            </a:r>
          </a:p>
          <a:p>
            <a:r>
              <a:rPr lang="is-IS" sz="3200" dirty="0" smtClean="0">
                <a:latin typeface="Perpetua" pitchFamily="18" charset="0"/>
              </a:rPr>
              <a:t>Skorti á festu og eftirfylgni við meðferð mála.</a:t>
            </a:r>
          </a:p>
          <a:p>
            <a:pPr lvl="1"/>
            <a:r>
              <a:rPr lang="is-IS" sz="2800" dirty="0" smtClean="0">
                <a:latin typeface="Perpetua" pitchFamily="18" charset="0"/>
              </a:rPr>
              <a:t>Mál höfð í óformlegum farvegi lengur en rétt var.</a:t>
            </a:r>
          </a:p>
          <a:p>
            <a:pPr lvl="2"/>
            <a:r>
              <a:rPr lang="is-IS" sz="2400" dirty="0" smtClean="0">
                <a:latin typeface="Perpetua" pitchFamily="18" charset="0"/>
              </a:rPr>
              <a:t>Fyrirtæki komust upp með að fylgja ekki lögum.</a:t>
            </a:r>
          </a:p>
          <a:p>
            <a:pPr lvl="2"/>
            <a:r>
              <a:rPr lang="is-IS" dirty="0" smtClean="0">
                <a:latin typeface="Perpetua" pitchFamily="18" charset="0"/>
              </a:rPr>
              <a:t>Kom niður á slagkrafti í störfum stofnunarinnar.</a:t>
            </a:r>
            <a:endParaRPr lang="is-IS" sz="24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Það bendir hver á annan </a:t>
            </a:r>
            <a:br>
              <a:rPr lang="is-IS" sz="3600" b="1" dirty="0" smtClean="0">
                <a:latin typeface="Perpetua" pitchFamily="18" charset="0"/>
              </a:rPr>
            </a:br>
            <a:r>
              <a:rPr lang="is-IS" sz="3600" b="1" dirty="0" smtClean="0">
                <a:latin typeface="Perpetua" pitchFamily="18" charset="0"/>
              </a:rPr>
              <a:t>og enginn gengst við ábyrgð</a:t>
            </a:r>
            <a:endParaRPr lang="is-IS" sz="3600" b="1" dirty="0">
              <a:latin typeface="Perpetua" pitchFamily="18" charset="0"/>
            </a:endParaRPr>
          </a:p>
        </p:txBody>
      </p:sp>
      <p:sp>
        <p:nvSpPr>
          <p:cNvPr id="11" name="Content Placeholder 10"/>
          <p:cNvSpPr>
            <a:spLocks noGrp="1"/>
          </p:cNvSpPr>
          <p:nvPr>
            <p:ph idx="1"/>
          </p:nvPr>
        </p:nvSpPr>
        <p:spPr>
          <a:xfrm>
            <a:off x="428596" y="2285992"/>
            <a:ext cx="8429684" cy="4214842"/>
          </a:xfrm>
        </p:spPr>
        <p:txBody>
          <a:bodyPr>
            <a:normAutofit fontScale="92500" lnSpcReduction="10000"/>
          </a:bodyPr>
          <a:lstStyle/>
          <a:p>
            <a:r>
              <a:rPr lang="is-IS" dirty="0" smtClean="0">
                <a:latin typeface="Perpetua" pitchFamily="18" charset="0"/>
              </a:rPr>
              <a:t>Fram kom hjá ráðherrum og stjórnendum stofnana stjórnkerfisins sem gáfu skýrslur fyrir rannsóknarnefnd Alþingis að það hefði ekki fallið innan starfssviðs viðkomandi eða stofnunar sem hann veitti forstöðu að fjalla um tiltekin málefni eða bera ábyrgð á tilteknu verkefni. </a:t>
            </a:r>
            <a:endParaRPr lang="is-IS" sz="1600" dirty="0" smtClean="0">
              <a:latin typeface="Perpetua" pitchFamily="18" charset="0"/>
            </a:endParaRPr>
          </a:p>
          <a:p>
            <a:r>
              <a:rPr lang="is-IS" dirty="0" smtClean="0">
                <a:latin typeface="Perpetua" pitchFamily="18" charset="0"/>
              </a:rPr>
              <a:t>Jafnan var þá einnig vísað til þess að slík málefni eða verkefni hefðu verið á ábyrgð annarra stofnana eða embættismanna. </a:t>
            </a:r>
            <a:endParaRPr lang="is-IS" sz="1600" dirty="0" smtClean="0">
              <a:latin typeface="Perpetua" pitchFamily="18" charset="0"/>
            </a:endParaRPr>
          </a:p>
          <a:p>
            <a:pPr lvl="1">
              <a:buNone/>
            </a:pPr>
            <a:endParaRPr lang="is-IS" dirty="0" smtClean="0">
              <a:latin typeface="Perpetua" pitchFamily="18" charset="0"/>
            </a:endParaRPr>
          </a:p>
          <a:p>
            <a:pPr lvl="1"/>
            <a:endParaRPr lang="is-IS" dirty="0" smtClean="0">
              <a:latin typeface="Perpetua" pitchFamily="18" charset="0"/>
            </a:endParaRPr>
          </a:p>
          <a:p>
            <a:pPr lvl="1"/>
            <a:endParaRPr lang="is-IS"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Frumkvæðisskylda ráðherra</a:t>
            </a:r>
            <a:endParaRPr lang="is-IS" sz="4800" b="1" dirty="0">
              <a:latin typeface="Perpetua" pitchFamily="18" charset="0"/>
            </a:endParaRPr>
          </a:p>
        </p:txBody>
      </p:sp>
      <p:sp>
        <p:nvSpPr>
          <p:cNvPr id="11" name="Content Placeholder 10"/>
          <p:cNvSpPr>
            <a:spLocks noGrp="1"/>
          </p:cNvSpPr>
          <p:nvPr>
            <p:ph idx="1"/>
          </p:nvPr>
        </p:nvSpPr>
        <p:spPr>
          <a:xfrm>
            <a:off x="428596" y="2000240"/>
            <a:ext cx="8429684" cy="4214842"/>
          </a:xfrm>
        </p:spPr>
        <p:txBody>
          <a:bodyPr>
            <a:normAutofit/>
          </a:bodyPr>
          <a:lstStyle/>
          <a:p>
            <a:pPr lvl="1">
              <a:buNone/>
            </a:pPr>
            <a:r>
              <a:rPr lang="is-IS" dirty="0" smtClean="0">
                <a:latin typeface="Perpetua" pitchFamily="18" charset="0"/>
              </a:rPr>
              <a:t>	Byggja verður á því að á ráðherra og ráðuneyti hans hvíli sú skylda að stjórnlögum að hafa almennt eftirlit með því hver er í stórum dráttum framvinda í þeim málefnum sem heyra undir ráðuneytið og þá í þeim tilgangi að taka afstöðu til þess hvort tilefni sé til afskipta af hálfu ráðuneytisins á grundvelli gildandi lagareglna og eftir atvikum að hafa frumkvæði að tillögugerð um breytingar á lögum og/eða umfjöllun um málið á vettvangi ríkisstjórnar sem mikilvægs stjórnarmálefnis.</a:t>
            </a:r>
          </a:p>
          <a:p>
            <a:pPr lvl="1">
              <a:buNone/>
            </a:pPr>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Vanræksla ráðherra</a:t>
            </a:r>
            <a:endParaRPr lang="is-IS" sz="4800" b="1" dirty="0">
              <a:latin typeface="Perpetua" pitchFamily="18" charset="0"/>
            </a:endParaRPr>
          </a:p>
        </p:txBody>
      </p:sp>
      <p:sp>
        <p:nvSpPr>
          <p:cNvPr id="11" name="Content Placeholder 10"/>
          <p:cNvSpPr>
            <a:spLocks noGrp="1"/>
          </p:cNvSpPr>
          <p:nvPr>
            <p:ph idx="1"/>
          </p:nvPr>
        </p:nvSpPr>
        <p:spPr>
          <a:xfrm>
            <a:off x="428596" y="2000240"/>
            <a:ext cx="8429684" cy="4214842"/>
          </a:xfrm>
        </p:spPr>
        <p:txBody>
          <a:bodyPr>
            <a:normAutofit fontScale="70000" lnSpcReduction="20000"/>
          </a:bodyPr>
          <a:lstStyle/>
          <a:p>
            <a:r>
              <a:rPr lang="is-IS" sz="3600" dirty="0" smtClean="0">
                <a:latin typeface="Perpetua" pitchFamily="18" charset="0"/>
              </a:rPr>
              <a:t>Forsætis-, fjármála- og viðskiptaráðherra voru tiltækar upplýsingar sem gáfu brýnt tilefni til frumkvæðis að virkum aðgerðum ríkisvaldsins til að draga úr stærð íslenska bankakerfisins.</a:t>
            </a:r>
          </a:p>
          <a:p>
            <a:r>
              <a:rPr lang="is-IS" sz="3600" dirty="0" smtClean="0">
                <a:latin typeface="Perpetua" pitchFamily="18" charset="0"/>
              </a:rPr>
              <a:t>Forsætis-, fjármála- og viðskiptaráðherra bar að sjá til þess að innan stjórnkerfisins væri lagt mat á fjárhagslega áhættu ríkisins vegna hættu á fjármálaáfalli og byggja opinberar yfirlýsingar um stuðning ríkisins við bankana á traustum grundvelli.</a:t>
            </a:r>
          </a:p>
          <a:p>
            <a:r>
              <a:rPr lang="is-IS" sz="3600" dirty="0" smtClean="0">
                <a:latin typeface="Perpetua" pitchFamily="18" charset="0"/>
              </a:rPr>
              <a:t>Forsætisráðherra bar að gæta þess að störf samráðshóps stjórnvalda væru markviss og beita sér fyrir úrbótum ef með þurfti.</a:t>
            </a:r>
          </a:p>
          <a:p>
            <a:r>
              <a:rPr lang="is-IS" sz="3600" dirty="0" smtClean="0">
                <a:latin typeface="Perpetua" pitchFamily="18" charset="0"/>
              </a:rPr>
              <a:t>Forsætis- og viðskiptaráðherra bar að fylgja eftir og hafa frumkvæði að því að Icesave-reikningar Landsbankans yrðu fluttir í dótturfélög.</a:t>
            </a:r>
          </a:p>
          <a:p>
            <a:pPr lvl="1">
              <a:buNone/>
            </a:pPr>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rmAutofit fontScale="90000"/>
          </a:bodyPr>
          <a:lstStyle/>
          <a:p>
            <a:r>
              <a:rPr lang="is-IS" sz="4800" b="1" dirty="0" smtClean="0">
                <a:latin typeface="Perpetua" pitchFamily="18" charset="0"/>
              </a:rPr>
              <a:t>Vanræksla ráðherra</a:t>
            </a:r>
            <a:endParaRPr lang="is-IS" sz="48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92500" lnSpcReduction="20000"/>
          </a:bodyPr>
          <a:lstStyle/>
          <a:p>
            <a:r>
              <a:rPr lang="is-IS" sz="3900" dirty="0" smtClean="0">
                <a:latin typeface="Perpetua" pitchFamily="18" charset="0"/>
              </a:rPr>
              <a:t>Heildarmat rannsóknarnefndar Alþingis að ráðherrar hafi látið hjá líða að bregðast við yfirvofandi hættu á viðeigandi hátt.</a:t>
            </a:r>
          </a:p>
          <a:p>
            <a:pPr lvl="1"/>
            <a:r>
              <a:rPr lang="is-IS" sz="3500" dirty="0" smtClean="0">
                <a:latin typeface="Perpetua" pitchFamily="18" charset="0"/>
              </a:rPr>
              <a:t>Ályktanir rannsóknarnefndarinnar um vanrækslu ráðherra í skilningi 1. mgr. 1. gr. laga nr. 142/2008:</a:t>
            </a:r>
          </a:p>
          <a:p>
            <a:pPr lvl="2"/>
            <a:r>
              <a:rPr lang="is-IS" sz="3100" dirty="0" smtClean="0">
                <a:latin typeface="Perpetua" pitchFamily="18" charset="0"/>
              </a:rPr>
              <a:t>Geir H. Haarde, þáverandi forsætisráðherra.</a:t>
            </a:r>
          </a:p>
          <a:p>
            <a:pPr lvl="2"/>
            <a:r>
              <a:rPr lang="is-IS" sz="3100" dirty="0" smtClean="0">
                <a:latin typeface="Perpetua" pitchFamily="18" charset="0"/>
              </a:rPr>
              <a:t>Árni M. Mathiesen, þáverandi fjármálaráðherra.</a:t>
            </a:r>
          </a:p>
          <a:p>
            <a:pPr lvl="2"/>
            <a:r>
              <a:rPr lang="is-IS" sz="3100" dirty="0" smtClean="0">
                <a:latin typeface="Perpetua" pitchFamily="18" charset="0"/>
              </a:rPr>
              <a:t>Björgvin G. Sigurðsson, þáverandi viðskiptaráðherra.</a:t>
            </a:r>
          </a:p>
          <a:p>
            <a:pPr lvl="1">
              <a:buNone/>
            </a:pPr>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1571612"/>
            <a:ext cx="7772400" cy="2786082"/>
          </a:xfrm>
        </p:spPr>
        <p:txBody>
          <a:bodyPr>
            <a:normAutofit/>
          </a:bodyPr>
          <a:lstStyle/>
          <a:p>
            <a:r>
              <a:rPr lang="is-IS" sz="6000" dirty="0" smtClean="0">
                <a:latin typeface="Perpetua" pitchFamily="18" charset="0"/>
              </a:rPr>
              <a:t>Meginástæður fyrir falli bankanna</a:t>
            </a:r>
            <a:endParaRPr lang="is-IS" sz="6000" dirty="0">
              <a:latin typeface="Perpetua" pitchFamily="18" charset="0"/>
            </a:endParaRPr>
          </a:p>
        </p:txBody>
      </p:sp>
      <p:sp>
        <p:nvSpPr>
          <p:cNvPr id="6" name="Subtitle 5"/>
          <p:cNvSpPr>
            <a:spLocks noGrp="1"/>
          </p:cNvSpPr>
          <p:nvPr>
            <p:ph type="subTitle" idx="1"/>
          </p:nvPr>
        </p:nvSpPr>
        <p:spPr>
          <a:xfrm>
            <a:off x="1371600" y="4786322"/>
            <a:ext cx="6400800" cy="852478"/>
          </a:xfrm>
        </p:spPr>
        <p:txBody>
          <a:bodyPr>
            <a:normAutofit fontScale="85000" lnSpcReduction="20000"/>
          </a:bodyPr>
          <a:lstStyle/>
          <a:p>
            <a:r>
              <a:rPr lang="is-IS" dirty="0" smtClean="0">
                <a:latin typeface="Perpetua" pitchFamily="18" charset="0"/>
              </a:rPr>
              <a:t>Blaðamannafundur rannsóknarnefndar Alþingis</a:t>
            </a:r>
          </a:p>
          <a:p>
            <a:r>
              <a:rPr lang="is-IS" dirty="0" smtClean="0">
                <a:latin typeface="Perpetua" pitchFamily="18" charset="0"/>
              </a:rPr>
              <a:t>12. apríl 2010</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Vanræksla forstjóra </a:t>
            </a:r>
            <a:br>
              <a:rPr lang="is-IS" sz="3600" b="1" dirty="0" smtClean="0">
                <a:latin typeface="Perpetua" pitchFamily="18" charset="0"/>
              </a:rPr>
            </a:br>
            <a:r>
              <a:rPr lang="is-IS" sz="3600" b="1" dirty="0" smtClean="0">
                <a:latin typeface="Perpetua" pitchFamily="18" charset="0"/>
              </a:rPr>
              <a:t>Fjármálaeftirlitsins </a:t>
            </a:r>
            <a:endParaRPr lang="is-IS" sz="36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92500" lnSpcReduction="20000"/>
          </a:bodyPr>
          <a:lstStyle/>
          <a:p>
            <a:r>
              <a:rPr lang="is-IS" sz="3900" dirty="0" smtClean="0">
                <a:latin typeface="Perpetua" pitchFamily="18" charset="0"/>
              </a:rPr>
              <a:t>Samkvæmt lögum um Fjármálaeftirlitið bar forstjóri stofnunarinnar ábyrgð á að annast daglega stjórnun á starfsemi og rekstri stofnunarinnar.</a:t>
            </a:r>
          </a:p>
          <a:p>
            <a:r>
              <a:rPr lang="is-IS" sz="3900" dirty="0" smtClean="0">
                <a:latin typeface="Perpetua" pitchFamily="18" charset="0"/>
              </a:rPr>
              <a:t>Annmarkar voru á málsmeðferð, úrlausn og eftirfylgni margra mála hjá Fjármálaeftirlitinu.</a:t>
            </a:r>
          </a:p>
          <a:p>
            <a:r>
              <a:rPr lang="is-IS" sz="3900" dirty="0" smtClean="0">
                <a:latin typeface="Perpetua" pitchFamily="18" charset="0"/>
              </a:rPr>
              <a:t>Á skorti að markvissu og skýru skipulagi væri komið á málsmeðferð stofnunarinnar í samræmi við skýlaus ákvæði laga.</a:t>
            </a:r>
          </a:p>
          <a:p>
            <a:endParaRPr lang="is-IS" sz="3000" dirty="0" smtClean="0">
              <a:latin typeface="Perpetua" pitchFamily="18" charset="0"/>
            </a:endParaRP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Ábyrgð forstjóra </a:t>
            </a:r>
            <a:br>
              <a:rPr lang="is-IS" sz="3600" b="1" dirty="0" smtClean="0">
                <a:latin typeface="Perpetua" pitchFamily="18" charset="0"/>
              </a:rPr>
            </a:br>
            <a:r>
              <a:rPr lang="is-IS" sz="3600" b="1" dirty="0" smtClean="0">
                <a:latin typeface="Perpetua" pitchFamily="18" charset="0"/>
              </a:rPr>
              <a:t>Fjármálaeftirlitsins – meginatriði</a:t>
            </a:r>
            <a:endParaRPr lang="is-IS" sz="36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a:bodyPr>
          <a:lstStyle/>
          <a:p>
            <a:r>
              <a:rPr lang="is-IS" sz="3000" dirty="0" smtClean="0">
                <a:latin typeface="Perpetua" pitchFamily="18" charset="0"/>
              </a:rPr>
              <a:t>Mat rannsóknarnefndar Alþingis er að þáverandi forstjóri Fjármálaeftirlitsins hafi sýnt af sér athafnaleysi gagnvart því verkefni að koma nægilega traustu skipulagi á daglega starfsemi stofnunarinnar.</a:t>
            </a:r>
          </a:p>
          <a:p>
            <a:pPr lvl="1"/>
            <a:r>
              <a:rPr lang="is-IS" sz="2600" dirty="0" smtClean="0">
                <a:latin typeface="Perpetua" pitchFamily="18" charset="0"/>
              </a:rPr>
              <a:t>Ályktun rannsóknarnefndar Alþingis að Jónas Fr. Jónsson, þáverandi forstjóri Fjármálaeftirlitsins, hafi sýnt af sér vanrækslu í skilningi 1. mgr. 1. gr. laga nr. 142/2008.</a:t>
            </a:r>
          </a:p>
          <a:p>
            <a:endParaRPr lang="is-IS" sz="4200" dirty="0" smtClean="0">
              <a:latin typeface="Perpetua" pitchFamily="18" charset="0"/>
            </a:endParaRPr>
          </a:p>
          <a:p>
            <a:pPr lvl="1"/>
            <a:endParaRPr lang="is-IS" sz="3200" dirty="0" smtClean="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Vanræksla bankastjórnar</a:t>
            </a:r>
            <a:br>
              <a:rPr lang="is-IS" sz="3600" b="1" dirty="0" smtClean="0">
                <a:latin typeface="Perpetua" pitchFamily="18" charset="0"/>
              </a:rPr>
            </a:br>
            <a:r>
              <a:rPr lang="is-IS" sz="3600" b="1" dirty="0" smtClean="0">
                <a:latin typeface="Perpetua" pitchFamily="18" charset="0"/>
              </a:rPr>
              <a:t>Seðlabanka Íslands</a:t>
            </a:r>
            <a:endParaRPr lang="is-IS" sz="3600" b="1" dirty="0">
              <a:latin typeface="Perpetua" pitchFamily="18" charset="0"/>
            </a:endParaRPr>
          </a:p>
        </p:txBody>
      </p:sp>
      <p:sp>
        <p:nvSpPr>
          <p:cNvPr id="11" name="Content Placeholder 10"/>
          <p:cNvSpPr>
            <a:spLocks noGrp="1"/>
          </p:cNvSpPr>
          <p:nvPr>
            <p:ph idx="1"/>
          </p:nvPr>
        </p:nvSpPr>
        <p:spPr>
          <a:xfrm>
            <a:off x="428596" y="2143116"/>
            <a:ext cx="8429684" cy="4357718"/>
          </a:xfrm>
        </p:spPr>
        <p:txBody>
          <a:bodyPr>
            <a:normAutofit fontScale="92500" lnSpcReduction="10000"/>
          </a:bodyPr>
          <a:lstStyle/>
          <a:p>
            <a:r>
              <a:rPr lang="is-IS" sz="3000" dirty="0" smtClean="0">
                <a:latin typeface="Perpetua" pitchFamily="18" charset="0"/>
              </a:rPr>
              <a:t>Viðbrögð bankastjórnar Seðlabankans í tilefni af erindi Landsbankans í ágúst 2008 um aðstoð við flutning Icesave innlánsreikninga úr útibúi yfir í dótturfélag.</a:t>
            </a:r>
          </a:p>
          <a:p>
            <a:pPr lvl="1"/>
            <a:r>
              <a:rPr lang="is-IS" sz="2000" dirty="0" smtClean="0">
                <a:latin typeface="Perpetua" pitchFamily="18" charset="0"/>
              </a:rPr>
              <a:t>Rannsóknarnefnd Alþingis telur að í ljósi upplýsinga sem fram voru komnar innan Seðlabankans í ágúst 2008 um alvarlega stöðu Landsbankans og afstöðu breska fjármálaeftirlitsins til málefna bankans hafi verið nauðsynlegt að gerðar yrðu viðhlítandi ráðstafanir af hálfu bankastjórnar Seðlabankans til að ganga úr skugga um hver væri í reynd staða Landsbankans á þeim tíma m.t.t. áhrifa hennar á fjármálastöðugleika í landinu</a:t>
            </a:r>
            <a:r>
              <a:rPr lang="is-IS" sz="2200" dirty="0" smtClean="0">
                <a:latin typeface="Perpetua" pitchFamily="18" charset="0"/>
              </a:rPr>
              <a:t>.</a:t>
            </a:r>
          </a:p>
          <a:p>
            <a:pPr lvl="1"/>
            <a:r>
              <a:rPr lang="is-IS" sz="2200" dirty="0" smtClean="0">
                <a:latin typeface="Perpetua" pitchFamily="18" charset="0"/>
              </a:rPr>
              <a:t>Ályktun rannsóknarnefndar Alþingis er að Davíð Oddsson, Eiríkur Guðnason og Ingimundur Friðriksson fyrrverandi bankastjórar Seðlabanka Íslands, hafi með athafnaleysi um að gera slíkar ráðstafanir látið hjá líða að bregðast við yfirvofandi hættu á viðeigandi hátt og með því sýnt af sér vanrækslu í skilningi 1. mgr. 1. gr. laga nr. 142/2008.</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142984"/>
            <a:ext cx="8258204" cy="714380"/>
          </a:xfrm>
        </p:spPr>
        <p:txBody>
          <a:bodyPr>
            <a:noAutofit/>
          </a:bodyPr>
          <a:lstStyle/>
          <a:p>
            <a:r>
              <a:rPr lang="is-IS" sz="3600" b="1" dirty="0" smtClean="0">
                <a:latin typeface="Perpetua" pitchFamily="18" charset="0"/>
              </a:rPr>
              <a:t>Vanræksla stjórnar </a:t>
            </a:r>
            <a:br>
              <a:rPr lang="is-IS" sz="3600" b="1" dirty="0" smtClean="0">
                <a:latin typeface="Perpetua" pitchFamily="18" charset="0"/>
              </a:rPr>
            </a:br>
            <a:r>
              <a:rPr lang="is-IS" sz="3600" b="1" dirty="0" smtClean="0">
                <a:latin typeface="Perpetua" pitchFamily="18" charset="0"/>
              </a:rPr>
              <a:t>Seðlabanka Íslands</a:t>
            </a:r>
            <a:endParaRPr lang="is-IS" sz="3600" b="1" dirty="0">
              <a:latin typeface="Perpetua" pitchFamily="18" charset="0"/>
            </a:endParaRPr>
          </a:p>
        </p:txBody>
      </p:sp>
      <p:sp>
        <p:nvSpPr>
          <p:cNvPr id="11" name="Content Placeholder 10"/>
          <p:cNvSpPr>
            <a:spLocks noGrp="1"/>
          </p:cNvSpPr>
          <p:nvPr>
            <p:ph idx="1"/>
          </p:nvPr>
        </p:nvSpPr>
        <p:spPr>
          <a:xfrm>
            <a:off x="428596" y="2357430"/>
            <a:ext cx="8429684" cy="4143404"/>
          </a:xfrm>
        </p:spPr>
        <p:txBody>
          <a:bodyPr>
            <a:noAutofit/>
          </a:bodyPr>
          <a:lstStyle/>
          <a:p>
            <a:r>
              <a:rPr lang="is-IS" sz="2500" dirty="0" smtClean="0">
                <a:latin typeface="Perpetua" pitchFamily="18" charset="0"/>
              </a:rPr>
              <a:t>Afgreiðsla Seðlabankans á erindi Glitnis banka hf. í september 2008.</a:t>
            </a:r>
          </a:p>
          <a:p>
            <a:r>
              <a:rPr lang="is-IS" sz="2500" dirty="0" smtClean="0">
                <a:latin typeface="Perpetua" pitchFamily="18" charset="0"/>
              </a:rPr>
              <a:t>Það er mat rannsóknarnefndar Alþingis að bankastjórn Seðlabanka Íslands hafi sýnt af sér vanrækslu í skilningi 1. mgr. 1. gr. laga nr. 142/2008 með því að hafa ekki rannsakað erindi Glitnis á viðhlítandi hátt áður en því var ráðið til lykta og að hafa ekki tilkynnt Glitni um niðurstöðu sína þegar hún lá fyrir. Þar sem viðhlítandi grundvöllur var ekki lagður að úrlausn málsins skorti um leið á að Seðlabankinn hefði nægar upplýsingar til þess að geta lagt forsvaranlegt mat á það hvort sú leið, sem lögð var til við ríkisstjórnina að kaupa 75% hlut í Glitni, væri skynsamleg eins og aðstæður voru þá.</a:t>
            </a: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latin typeface="Perpetua" pitchFamily="18" charset="0"/>
              </a:rPr>
              <a:t>Skýrsla</a:t>
            </a:r>
            <a:r>
              <a:rPr lang="en-GB" dirty="0" smtClean="0">
                <a:latin typeface="Perpetua" pitchFamily="18" charset="0"/>
              </a:rPr>
              <a:t> </a:t>
            </a:r>
            <a:r>
              <a:rPr lang="en-GB" dirty="0" err="1" smtClean="0">
                <a:latin typeface="Perpetua" pitchFamily="18" charset="0"/>
              </a:rPr>
              <a:t>vinnuhóps</a:t>
            </a:r>
            <a:r>
              <a:rPr lang="en-GB" dirty="0" smtClean="0">
                <a:latin typeface="Perpetua" pitchFamily="18" charset="0"/>
              </a:rPr>
              <a:t> um </a:t>
            </a:r>
            <a:r>
              <a:rPr lang="en-GB" dirty="0" err="1" smtClean="0">
                <a:latin typeface="Perpetua" pitchFamily="18" charset="0"/>
              </a:rPr>
              <a:t>siðferði</a:t>
            </a:r>
            <a:r>
              <a:rPr lang="en-GB" dirty="0" smtClean="0">
                <a:latin typeface="Perpetua" pitchFamily="18" charset="0"/>
              </a:rPr>
              <a:t> </a:t>
            </a:r>
            <a:br>
              <a:rPr lang="en-GB" dirty="0" smtClean="0">
                <a:latin typeface="Perpetua" pitchFamily="18" charset="0"/>
              </a:rPr>
            </a:br>
            <a:r>
              <a:rPr lang="en-GB" dirty="0" err="1" smtClean="0">
                <a:latin typeface="Perpetua" pitchFamily="18" charset="0"/>
              </a:rPr>
              <a:t>og</a:t>
            </a:r>
            <a:r>
              <a:rPr lang="en-GB" dirty="0" smtClean="0">
                <a:latin typeface="Perpetua" pitchFamily="18" charset="0"/>
              </a:rPr>
              <a:t> </a:t>
            </a:r>
            <a:r>
              <a:rPr lang="en-GB" dirty="0" err="1" smtClean="0">
                <a:latin typeface="Perpetua" pitchFamily="18" charset="0"/>
              </a:rPr>
              <a:t>starfshætti</a:t>
            </a:r>
            <a:endParaRPr lang="en-GB" dirty="0">
              <a:latin typeface="Perpetua" pitchFamily="18" charset="0"/>
            </a:endParaRPr>
          </a:p>
        </p:txBody>
      </p:sp>
      <p:sp>
        <p:nvSpPr>
          <p:cNvPr id="3" name="Subtitle 2"/>
          <p:cNvSpPr>
            <a:spLocks noGrp="1"/>
          </p:cNvSpPr>
          <p:nvPr>
            <p:ph type="subTitle" idx="1"/>
          </p:nvPr>
        </p:nvSpPr>
        <p:spPr/>
        <p:txBody>
          <a:bodyPr/>
          <a:lstStyle/>
          <a:p>
            <a:r>
              <a:rPr lang="en-GB" dirty="0" err="1" smtClean="0">
                <a:solidFill>
                  <a:schemeClr val="bg2">
                    <a:lumMod val="25000"/>
                  </a:schemeClr>
                </a:solidFill>
                <a:latin typeface="Perpetua" pitchFamily="18" charset="0"/>
              </a:rPr>
              <a:t>Vilhjálmur</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Árnason</a:t>
            </a:r>
            <a:endParaRPr lang="en-GB" dirty="0" smtClean="0">
              <a:solidFill>
                <a:schemeClr val="bg2">
                  <a:lumMod val="25000"/>
                </a:schemeClr>
              </a:solidFill>
              <a:latin typeface="Perpetua" pitchFamily="18" charset="0"/>
            </a:endParaRPr>
          </a:p>
          <a:p>
            <a:r>
              <a:rPr lang="en-GB" dirty="0" err="1" smtClean="0">
                <a:solidFill>
                  <a:schemeClr val="bg2">
                    <a:lumMod val="25000"/>
                  </a:schemeClr>
                </a:solidFill>
                <a:latin typeface="Perpetua" pitchFamily="18" charset="0"/>
              </a:rPr>
              <a:t>Salvör</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Nordal</a:t>
            </a:r>
            <a:endParaRPr lang="en-GB" dirty="0" smtClean="0">
              <a:solidFill>
                <a:schemeClr val="bg2">
                  <a:lumMod val="25000"/>
                </a:schemeClr>
              </a:solidFill>
              <a:latin typeface="Perpetua" pitchFamily="18" charset="0"/>
            </a:endParaRPr>
          </a:p>
          <a:p>
            <a:r>
              <a:rPr lang="en-GB" dirty="0" err="1" smtClean="0">
                <a:solidFill>
                  <a:schemeClr val="bg2">
                    <a:lumMod val="25000"/>
                  </a:schemeClr>
                </a:solidFill>
                <a:latin typeface="Perpetua" pitchFamily="18" charset="0"/>
              </a:rPr>
              <a:t>Kristín</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Ástgeirsdóttir</a:t>
            </a:r>
            <a:endParaRPr lang="en-GB" dirty="0">
              <a:solidFill>
                <a:schemeClr val="bg2">
                  <a:lumMod val="25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is-IS" dirty="0" smtClean="0">
                <a:latin typeface="Perpetua" pitchFamily="18" charset="0"/>
              </a:rPr>
              <a:t>Lagagrein</a:t>
            </a:r>
          </a:p>
        </p:txBody>
      </p:sp>
      <p:sp>
        <p:nvSpPr>
          <p:cNvPr id="3075" name="Content Placeholder 2"/>
          <p:cNvSpPr>
            <a:spLocks noGrp="1"/>
          </p:cNvSpPr>
          <p:nvPr>
            <p:ph idx="1"/>
          </p:nvPr>
        </p:nvSpPr>
        <p:spPr/>
        <p:txBody>
          <a:bodyPr>
            <a:normAutofit/>
          </a:bodyPr>
          <a:lstStyle/>
          <a:p>
            <a:r>
              <a:rPr lang="is-IS" dirty="0" smtClean="0">
                <a:latin typeface="Perpetua" pitchFamily="18" charset="0"/>
              </a:rPr>
              <a:t>„Í tengslum við athugun á fyrrgreindum atriðum </a:t>
            </a:r>
            <a:r>
              <a:rPr lang="is-IS" dirty="0">
                <a:latin typeface="Perpetua" pitchFamily="18" charset="0"/>
              </a:rPr>
              <a:t>[</a:t>
            </a:r>
            <a:r>
              <a:rPr lang="is-IS" dirty="0" smtClean="0">
                <a:latin typeface="Perpetua" pitchFamily="18" charset="0"/>
              </a:rPr>
              <a:t>viðfangsefni rannsóknarnefndarinnar] skal enn fremur fara fram rannsókn þar sem lagt verði mat á hvort skýringar á falli íslensku bankanna og tengdum efnahagsáföllum megi að einhverju leyti finna í starfsháttum og siðferði.”</a:t>
            </a:r>
          </a:p>
          <a:p>
            <a:pPr lvl="3"/>
            <a:r>
              <a:rPr lang="is-IS" dirty="0" smtClean="0">
                <a:latin typeface="Perpetua" pitchFamily="18" charset="0"/>
              </a:rPr>
              <a:t>Lög </a:t>
            </a:r>
            <a:r>
              <a:rPr lang="is-IS" dirty="0">
                <a:latin typeface="Perpetua" pitchFamily="18" charset="0"/>
              </a:rPr>
              <a:t>nr. </a:t>
            </a:r>
            <a:r>
              <a:rPr lang="is-IS" dirty="0" smtClean="0">
                <a:latin typeface="Perpetua" pitchFamily="18" charset="0"/>
              </a:rPr>
              <a:t>142/2008, 3. mgr. 1. gr.</a:t>
            </a:r>
          </a:p>
        </p:txBody>
      </p:sp>
      <p:sp>
        <p:nvSpPr>
          <p:cNvPr id="4" name="Slide Number Placeholder 3"/>
          <p:cNvSpPr>
            <a:spLocks noGrp="1"/>
          </p:cNvSpPr>
          <p:nvPr>
            <p:ph type="sldNum" sz="quarter" idx="12"/>
          </p:nvPr>
        </p:nvSpPr>
        <p:spPr/>
        <p:txBody>
          <a:bodyPr/>
          <a:lstStyle/>
          <a:p>
            <a:fld id="{FD3B37B1-53D3-43C4-BA2F-FD7BDB9FAE64}" type="slidenum">
              <a:rPr lang="is-IS" smtClean="0"/>
              <a:pPr/>
              <a:t>55</a:t>
            </a:fld>
            <a:endParaRPr lang="is-IS"/>
          </a:p>
        </p:txBody>
      </p:sp>
      <p:pic>
        <p:nvPicPr>
          <p:cNvPr id="5" name="Picture 4"/>
          <p:cNvPicPr>
            <a:picLocks noChangeAspect="1" noChangeArrowheads="1"/>
          </p:cNvPicPr>
          <p:nvPr/>
        </p:nvPicPr>
        <p:blipFill>
          <a:blip r:embed="rId3" cstate="print"/>
          <a:srcRect/>
          <a:stretch>
            <a:fillRect/>
          </a:stretch>
        </p:blipFill>
        <p:spPr bwMode="auto">
          <a:xfrm>
            <a:off x="0" y="28572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is-IS" dirty="0" smtClean="0">
                <a:latin typeface="Perpetua" pitchFamily="18" charset="0"/>
              </a:rPr>
              <a:t>Skipunarbréf 14.01.2009</a:t>
            </a:r>
          </a:p>
        </p:txBody>
      </p:sp>
      <p:sp>
        <p:nvSpPr>
          <p:cNvPr id="4099" name="Content Placeholder 2"/>
          <p:cNvSpPr>
            <a:spLocks noGrp="1"/>
          </p:cNvSpPr>
          <p:nvPr>
            <p:ph idx="1"/>
          </p:nvPr>
        </p:nvSpPr>
        <p:spPr/>
        <p:txBody>
          <a:bodyPr/>
          <a:lstStyle/>
          <a:p>
            <a:r>
              <a:rPr lang="is-IS" dirty="0" smtClean="0">
                <a:latin typeface="Perpetua" pitchFamily="18" charset="0"/>
              </a:rPr>
              <a:t>Athugunin á ekki að einskorðast við starfshætti og siðferði á fjármálamarkaði heldur kunna önnur svið samfélagsins einnig að koma til skoðunar.</a:t>
            </a:r>
          </a:p>
          <a:p>
            <a:r>
              <a:rPr lang="is-IS" dirty="0" smtClean="0">
                <a:latin typeface="Perpetua" pitchFamily="18" charset="0"/>
              </a:rPr>
              <a:t>Þessi skilningur kom líka afdráttarlaust fram í umræðum á Alþingi um frumvarpið og var staðfestur á fundum formanns vinnuhópsins með forsætisnefnd Alþingis. </a:t>
            </a:r>
          </a:p>
        </p:txBody>
      </p:sp>
      <p:sp>
        <p:nvSpPr>
          <p:cNvPr id="4" name="Slide Number Placeholder 3"/>
          <p:cNvSpPr>
            <a:spLocks noGrp="1"/>
          </p:cNvSpPr>
          <p:nvPr>
            <p:ph type="sldNum" sz="quarter" idx="12"/>
          </p:nvPr>
        </p:nvSpPr>
        <p:spPr/>
        <p:txBody>
          <a:bodyPr/>
          <a:lstStyle/>
          <a:p>
            <a:fld id="{FD3B37B1-53D3-43C4-BA2F-FD7BDB9FAE64}" type="slidenum">
              <a:rPr lang="is-IS" smtClean="0"/>
              <a:pPr/>
              <a:t>56</a:t>
            </a:fld>
            <a:endParaRPr lang="is-IS"/>
          </a:p>
        </p:txBody>
      </p:sp>
      <p:pic>
        <p:nvPicPr>
          <p:cNvPr id="5" name="Picture 4"/>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is-IS" dirty="0" smtClean="0">
                <a:latin typeface="Perpetua" pitchFamily="18" charset="0"/>
              </a:rPr>
              <a:t>Viðfangsefni</a:t>
            </a:r>
          </a:p>
        </p:txBody>
      </p:sp>
      <p:sp>
        <p:nvSpPr>
          <p:cNvPr id="5123" name="Content Placeholder 2"/>
          <p:cNvSpPr>
            <a:spLocks noGrp="1"/>
          </p:cNvSpPr>
          <p:nvPr>
            <p:ph idx="1"/>
          </p:nvPr>
        </p:nvSpPr>
        <p:spPr/>
        <p:txBody>
          <a:bodyPr>
            <a:normAutofit lnSpcReduction="10000"/>
          </a:bodyPr>
          <a:lstStyle/>
          <a:p>
            <a:r>
              <a:rPr lang="is-IS" sz="3600" dirty="0" smtClean="0">
                <a:latin typeface="Perpetua" pitchFamily="18" charset="0"/>
              </a:rPr>
              <a:t>Siðferði fjármálalífsins og starfshættir banka</a:t>
            </a:r>
          </a:p>
          <a:p>
            <a:r>
              <a:rPr lang="is-IS" sz="3600" dirty="0" smtClean="0">
                <a:latin typeface="Perpetua" pitchFamily="18" charset="0"/>
              </a:rPr>
              <a:t>Stjórnsýsla, stjórnsiðir og stjórnmál</a:t>
            </a:r>
          </a:p>
          <a:p>
            <a:r>
              <a:rPr lang="is-IS" sz="3600" dirty="0" smtClean="0">
                <a:latin typeface="Perpetua" pitchFamily="18" charset="0"/>
              </a:rPr>
              <a:t>Samfélagið</a:t>
            </a:r>
          </a:p>
          <a:p>
            <a:r>
              <a:rPr lang="is-IS" sz="3600" dirty="0" smtClean="0">
                <a:latin typeface="Perpetua" pitchFamily="18" charset="0"/>
              </a:rPr>
              <a:t>Tveir viðaukar:</a:t>
            </a:r>
          </a:p>
          <a:p>
            <a:pPr lvl="1"/>
            <a:r>
              <a:rPr lang="is-IS" sz="2600" dirty="0" smtClean="0">
                <a:latin typeface="Perpetua" pitchFamily="18" charset="0"/>
              </a:rPr>
              <a:t>I. Rannsóknasetur um fjölmiðlun og boðskipti:</a:t>
            </a:r>
            <a:r>
              <a:rPr lang="is-IS" sz="2600" b="1" dirty="0" smtClean="0">
                <a:latin typeface="Perpetua" pitchFamily="18" charset="0"/>
              </a:rPr>
              <a:t> </a:t>
            </a:r>
            <a:r>
              <a:rPr lang="is-IS" sz="2600" i="1" dirty="0" smtClean="0">
                <a:latin typeface="Perpetua" pitchFamily="18" charset="0"/>
              </a:rPr>
              <a:t>Umfjöllun fjölmiðla á Íslandi um banka og fjármálafyrirtæki 2006</a:t>
            </a:r>
            <a:r>
              <a:rPr lang="is-IS" sz="2400" dirty="0" smtClean="0">
                <a:latin typeface="Perpetua" pitchFamily="18" charset="0"/>
              </a:rPr>
              <a:t>–</a:t>
            </a:r>
            <a:r>
              <a:rPr lang="is-IS" sz="2600" i="1" dirty="0" smtClean="0">
                <a:latin typeface="Perpetua" pitchFamily="18" charset="0"/>
              </a:rPr>
              <a:t>2008</a:t>
            </a:r>
          </a:p>
          <a:p>
            <a:pPr lvl="1"/>
            <a:r>
              <a:rPr lang="is-IS" sz="2600" dirty="0" smtClean="0">
                <a:latin typeface="Perpetua" pitchFamily="18" charset="0"/>
              </a:rPr>
              <a:t>Hulda Þórisdóttir: </a:t>
            </a:r>
            <a:r>
              <a:rPr lang="is-IS" sz="2600" i="1" dirty="0" smtClean="0">
                <a:latin typeface="Perpetua" pitchFamily="18" charset="0"/>
              </a:rPr>
              <a:t>Afsprengi aðstæðna og fjötruð skynsemi: Aðdragandi og orsakir efnahagshrunsins á Íslandi af sjónarhóli kenninga og rannsókna í félagslegri sálfræði</a:t>
            </a:r>
            <a:endParaRPr lang="is-IS" sz="2600" dirty="0" smtClean="0">
              <a:latin typeface="Perpetua" pitchFamily="18" charset="0"/>
            </a:endParaRPr>
          </a:p>
        </p:txBody>
      </p:sp>
      <p:sp>
        <p:nvSpPr>
          <p:cNvPr id="4" name="Slide Number Placeholder 3"/>
          <p:cNvSpPr>
            <a:spLocks noGrp="1"/>
          </p:cNvSpPr>
          <p:nvPr>
            <p:ph type="sldNum" sz="quarter" idx="12"/>
          </p:nvPr>
        </p:nvSpPr>
        <p:spPr/>
        <p:txBody>
          <a:bodyPr/>
          <a:lstStyle/>
          <a:p>
            <a:fld id="{FD3B37B1-53D3-43C4-BA2F-FD7BDB9FAE64}" type="slidenum">
              <a:rPr lang="is-IS" smtClean="0"/>
              <a:pPr/>
              <a:t>57</a:t>
            </a:fld>
            <a:endParaRPr lang="is-IS"/>
          </a:p>
        </p:txBody>
      </p:sp>
      <p:pic>
        <p:nvPicPr>
          <p:cNvPr id="5" name="Picture 4"/>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latin typeface="Perpetua" pitchFamily="18" charset="0"/>
              </a:rPr>
              <a:t>Eftirlitsstofnanir</a:t>
            </a:r>
            <a:endParaRPr lang="is-IS" dirty="0">
              <a:latin typeface="Perpetua" pitchFamily="18" charset="0"/>
            </a:endParaRPr>
          </a:p>
        </p:txBody>
      </p:sp>
      <p:sp>
        <p:nvSpPr>
          <p:cNvPr id="3" name="Content Placeholder 2"/>
          <p:cNvSpPr>
            <a:spLocks noGrp="1"/>
          </p:cNvSpPr>
          <p:nvPr>
            <p:ph idx="1"/>
          </p:nvPr>
        </p:nvSpPr>
        <p:spPr/>
        <p:txBody>
          <a:bodyPr>
            <a:normAutofit fontScale="85000" lnSpcReduction="10000"/>
          </a:bodyPr>
          <a:lstStyle/>
          <a:p>
            <a:r>
              <a:rPr lang="is-IS" dirty="0" smtClean="0">
                <a:latin typeface="Perpetua" pitchFamily="18" charset="0"/>
              </a:rPr>
              <a:t>Starfshættir báru þess merki að samfélagið var vanbúið þeim gríðarlegu umbreytingum sem urðu í fjármálakerfinu.</a:t>
            </a:r>
          </a:p>
          <a:p>
            <a:r>
              <a:rPr lang="is-IS" dirty="0" smtClean="0">
                <a:latin typeface="Perpetua" pitchFamily="18" charset="0"/>
              </a:rPr>
              <a:t>Vinnubrögðin einkenndust af trausti á bankamönnum, ósjálfstæði gagnvart þeim og óformlegum samskiptum við þá. Þeir voru ekki beittir þrýstingi til þess að draga saman seglin. </a:t>
            </a:r>
          </a:p>
          <a:p>
            <a:r>
              <a:rPr lang="is-IS" dirty="0" smtClean="0">
                <a:latin typeface="Perpetua" pitchFamily="18" charset="0"/>
              </a:rPr>
              <a:t>Fulltrúar bæði FME og SÍ gengu erinda bankanna í vissum málum, svo sem Icesave, og stóðu sumpart gegn því að sú starfsemi væri takmörkuð af hálfu erlendra eftirlitsstofnana.</a:t>
            </a:r>
          </a:p>
          <a:p>
            <a:r>
              <a:rPr lang="is-IS" dirty="0" smtClean="0">
                <a:latin typeface="Perpetua" pitchFamily="18" charset="0"/>
              </a:rPr>
              <a:t>Lagahyggju gætti í afstöðu forsvarsmanna eftirlitsstofnana þar sem tilgangur laganna er sniðgenginn og ekki er hugað að afleiðingum starfshátta fyrir samfélagið í heild</a:t>
            </a:r>
            <a:endParaRPr lang="is-IS"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latin typeface="Perpetua" pitchFamily="18" charset="0"/>
              </a:rPr>
              <a:t>Starfshættir í stjórnsýslu</a:t>
            </a:r>
            <a:endParaRPr lang="is-IS" dirty="0">
              <a:latin typeface="Perpetua" pitchFamily="18" charset="0"/>
            </a:endParaRPr>
          </a:p>
        </p:txBody>
      </p:sp>
      <p:sp>
        <p:nvSpPr>
          <p:cNvPr id="3" name="Content Placeholder 2"/>
          <p:cNvSpPr>
            <a:spLocks noGrp="1"/>
          </p:cNvSpPr>
          <p:nvPr>
            <p:ph idx="1"/>
          </p:nvPr>
        </p:nvSpPr>
        <p:spPr/>
        <p:txBody>
          <a:bodyPr>
            <a:normAutofit fontScale="92500" lnSpcReduction="10000"/>
          </a:bodyPr>
          <a:lstStyle/>
          <a:p>
            <a:r>
              <a:rPr lang="is-IS" dirty="0" smtClean="0">
                <a:latin typeface="Perpetua" pitchFamily="18" charset="0"/>
              </a:rPr>
              <a:t>Sjálfstæði embættismanna gagnvart ráðherrum</a:t>
            </a:r>
          </a:p>
          <a:p>
            <a:pPr lvl="1"/>
            <a:r>
              <a:rPr lang="is-IS" dirty="0" smtClean="0">
                <a:latin typeface="Perpetua" pitchFamily="18" charset="0"/>
              </a:rPr>
              <a:t>Vantraust gagnvart viðskiptaráðherra </a:t>
            </a:r>
          </a:p>
          <a:p>
            <a:pPr lvl="1"/>
            <a:r>
              <a:rPr lang="is-IS" dirty="0" smtClean="0">
                <a:latin typeface="Perpetua" pitchFamily="18" charset="0"/>
              </a:rPr>
              <a:t>Slæmar boðleiðir innan stjórnsýslunnar</a:t>
            </a:r>
          </a:p>
          <a:p>
            <a:r>
              <a:rPr lang="is-IS" dirty="0" smtClean="0">
                <a:latin typeface="Perpetua" pitchFamily="18" charset="0"/>
              </a:rPr>
              <a:t>Frumkvæðisleysi og áhersla á ábyrgð annarra</a:t>
            </a:r>
          </a:p>
          <a:p>
            <a:r>
              <a:rPr lang="is-IS" dirty="0" smtClean="0">
                <a:latin typeface="Perpetua" pitchFamily="18" charset="0"/>
              </a:rPr>
              <a:t>Slæm áhrif pólitískra ráðninga  </a:t>
            </a:r>
          </a:p>
          <a:p>
            <a:r>
              <a:rPr lang="is-IS" dirty="0" smtClean="0">
                <a:latin typeface="Perpetua" pitchFamily="18" charset="0"/>
              </a:rPr>
              <a:t> Skortur á faglegum vinnubrögðum</a:t>
            </a:r>
          </a:p>
          <a:p>
            <a:pPr lvl="1"/>
            <a:r>
              <a:rPr lang="is-IS" dirty="0" smtClean="0">
                <a:latin typeface="Perpetua" pitchFamily="18" charset="0"/>
              </a:rPr>
              <a:t>Mikilvægar ákvarðanir voru illa undirbúnar</a:t>
            </a:r>
          </a:p>
          <a:p>
            <a:pPr lvl="1"/>
            <a:r>
              <a:rPr lang="is-IS" dirty="0" smtClean="0">
                <a:latin typeface="Perpetua" pitchFamily="18" charset="0"/>
              </a:rPr>
              <a:t>Gagnafærslu var mjög ábótavant</a:t>
            </a:r>
          </a:p>
          <a:p>
            <a:r>
              <a:rPr lang="is-IS" dirty="0" smtClean="0">
                <a:latin typeface="Perpetua" pitchFamily="18" charset="0"/>
              </a:rPr>
              <a:t>Óttinn við að valda áfalli olli pólitískri lömunarveiki</a:t>
            </a:r>
            <a:endParaRPr lang="is-IS" dirty="0">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500066"/>
          </a:xfrm>
        </p:spPr>
        <p:txBody>
          <a:bodyPr>
            <a:noAutofit/>
          </a:bodyPr>
          <a:lstStyle/>
          <a:p>
            <a:r>
              <a:rPr lang="is-IS" sz="3200" b="1" dirty="0" smtClean="0">
                <a:solidFill>
                  <a:schemeClr val="tx2">
                    <a:lumMod val="50000"/>
                  </a:schemeClr>
                </a:solidFill>
                <a:latin typeface="Perpetua" pitchFamily="18" charset="0"/>
              </a:rPr>
              <a:t>Vöxtur bankanna</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571612"/>
            <a:ext cx="4714908" cy="4786346"/>
          </a:xfrm>
        </p:spPr>
        <p:txBody>
          <a:bodyPr>
            <a:normAutofit lnSpcReduction="10000"/>
          </a:bodyPr>
          <a:lstStyle/>
          <a:p>
            <a:pPr marL="0" indent="0">
              <a:buNone/>
            </a:pPr>
            <a:r>
              <a:rPr lang="is-IS" sz="2000" dirty="0" smtClean="0">
                <a:solidFill>
                  <a:schemeClr val="tx2">
                    <a:lumMod val="50000"/>
                  </a:schemeClr>
                </a:solidFill>
                <a:latin typeface="Perpetua" pitchFamily="18" charset="0"/>
              </a:rPr>
              <a:t>Rannsóknarnefndin telur að efnahagur og útlán bankanna hafi vaxið fram úr innviðum bankanna sjálfra</a:t>
            </a:r>
            <a:r>
              <a:rPr lang="is-IS" sz="2000" i="1" dirty="0" smtClean="0">
                <a:solidFill>
                  <a:schemeClr val="tx2">
                    <a:lumMod val="50000"/>
                  </a:schemeClr>
                </a:solidFill>
                <a:latin typeface="Perpetua" pitchFamily="18" charset="0"/>
              </a:rPr>
              <a:t>.</a:t>
            </a:r>
          </a:p>
          <a:p>
            <a:r>
              <a:rPr lang="is-IS" sz="2000" dirty="0" smtClean="0">
                <a:solidFill>
                  <a:schemeClr val="tx2">
                    <a:lumMod val="50000"/>
                  </a:schemeClr>
                </a:solidFill>
                <a:latin typeface="Perpetua" pitchFamily="18" charset="0"/>
              </a:rPr>
              <a:t>Meginorsök falls bankanna var vöxtur þeirra og stærð þeirra við fall.</a:t>
            </a:r>
          </a:p>
          <a:p>
            <a:pPr lvl="1"/>
            <a:r>
              <a:rPr lang="is-IS" sz="1800" dirty="0" smtClean="0">
                <a:solidFill>
                  <a:schemeClr val="tx2">
                    <a:lumMod val="50000"/>
                  </a:schemeClr>
                </a:solidFill>
                <a:latin typeface="Perpetua" pitchFamily="18" charset="0"/>
              </a:rPr>
              <a:t>Stóru bankarnir þrír 20-földuðust að stærð á sjö árum. </a:t>
            </a:r>
          </a:p>
          <a:p>
            <a:pPr lvl="2"/>
            <a:r>
              <a:rPr lang="is-IS" sz="1400" dirty="0" smtClean="0">
                <a:solidFill>
                  <a:schemeClr val="tx2">
                    <a:lumMod val="50000"/>
                  </a:schemeClr>
                </a:solidFill>
                <a:latin typeface="Perpetua" pitchFamily="18" charset="0"/>
              </a:rPr>
              <a:t>Mestur var vöxturinn 2004 og 2005.</a:t>
            </a:r>
          </a:p>
          <a:p>
            <a:pPr lvl="1"/>
            <a:r>
              <a:rPr lang="is-IS" sz="1800" dirty="0" smtClean="0">
                <a:solidFill>
                  <a:schemeClr val="tx2">
                    <a:lumMod val="50000"/>
                  </a:schemeClr>
                </a:solidFill>
                <a:latin typeface="Perpetua" pitchFamily="18" charset="0"/>
              </a:rPr>
              <a:t>Hröð sókn inn á nýja markaði var áhættusöm.</a:t>
            </a:r>
          </a:p>
          <a:p>
            <a:pPr lvl="1"/>
            <a:r>
              <a:rPr lang="is-IS" sz="1800" dirty="0" smtClean="0">
                <a:solidFill>
                  <a:schemeClr val="tx2">
                    <a:lumMod val="50000"/>
                  </a:schemeClr>
                </a:solidFill>
                <a:latin typeface="Perpetua" pitchFamily="18" charset="0"/>
              </a:rPr>
              <a:t>Utanumhald og eftirlit með útlánum fylgdi ekki útlánavextinum. </a:t>
            </a:r>
          </a:p>
          <a:p>
            <a:pPr lvl="1"/>
            <a:r>
              <a:rPr lang="is-IS" sz="1800" dirty="0" smtClean="0">
                <a:solidFill>
                  <a:schemeClr val="tx2">
                    <a:lumMod val="50000"/>
                  </a:schemeClr>
                </a:solidFill>
                <a:latin typeface="Perpetua" pitchFamily="18" charset="0"/>
              </a:rPr>
              <a:t>Gæði útlánasafnsins minnkaði verulega við þessar aðstæður.</a:t>
            </a:r>
          </a:p>
          <a:p>
            <a:pPr lvl="2"/>
            <a:r>
              <a:rPr lang="is-IS" sz="1600" dirty="0" smtClean="0">
                <a:solidFill>
                  <a:schemeClr val="tx2">
                    <a:lumMod val="50000"/>
                  </a:schemeClr>
                </a:solidFill>
                <a:latin typeface="Perpetua" pitchFamily="18" charset="0"/>
              </a:rPr>
              <a:t>Þannig samræmdist vöxturinn ekki langtímahagsmunum trausts banka.</a:t>
            </a:r>
          </a:p>
          <a:p>
            <a:pPr lvl="2"/>
            <a:r>
              <a:rPr lang="is-IS" sz="1600" dirty="0" smtClean="0">
                <a:solidFill>
                  <a:schemeClr val="tx2">
                    <a:lumMod val="50000"/>
                  </a:schemeClr>
                </a:solidFill>
                <a:latin typeface="Perpetua" pitchFamily="18" charset="0"/>
              </a:rPr>
              <a:t>Það voru sterkir hvatar innan bankanna til að vaxa.</a:t>
            </a:r>
          </a:p>
          <a:p>
            <a:pPr lvl="1"/>
            <a:endParaRPr lang="is-IS" sz="1800"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5143504" y="2143116"/>
            <a:ext cx="3679803" cy="360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linds(horizontal)">
                                      <p:cBhvr>
                                        <p:cTn id="7" dur="500"/>
                                        <p:tgtEl>
                                          <p:spTgt spid="11">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blinds(horizontal)">
                                      <p:cBhvr>
                                        <p:cTn id="10" dur="500"/>
                                        <p:tgtEl>
                                          <p:spTgt spid="11">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blinds(horizontal)">
                                      <p:cBhvr>
                                        <p:cTn id="13" dur="500"/>
                                        <p:tgtEl>
                                          <p:spTgt spid="11">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blinds(horizontal)">
                                      <p:cBhvr>
                                        <p:cTn id="16" dur="500"/>
                                        <p:tgtEl>
                                          <p:spTgt spid="11">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blinds(horizontal)">
                                      <p:cBhvr>
                                        <p:cTn id="19" dur="500"/>
                                        <p:tgtEl>
                                          <p:spTgt spid="11">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1">
                                            <p:txEl>
                                              <p:pRg st="5" end="5"/>
                                            </p:txEl>
                                          </p:spTgt>
                                        </p:tgtEl>
                                        <p:attrNameLst>
                                          <p:attrName>style.visibility</p:attrName>
                                        </p:attrNameLst>
                                      </p:cBhvr>
                                      <p:to>
                                        <p:strVal val="visible"/>
                                      </p:to>
                                    </p:set>
                                    <p:animEffect transition="in" filter="blinds(horizontal)">
                                      <p:cBhvr>
                                        <p:cTn id="22" dur="500"/>
                                        <p:tgtEl>
                                          <p:spTgt spid="11">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1">
                                            <p:txEl>
                                              <p:pRg st="6" end="6"/>
                                            </p:txEl>
                                          </p:spTgt>
                                        </p:tgtEl>
                                        <p:attrNameLst>
                                          <p:attrName>style.visibility</p:attrName>
                                        </p:attrNameLst>
                                      </p:cBhvr>
                                      <p:to>
                                        <p:strVal val="visible"/>
                                      </p:to>
                                    </p:set>
                                    <p:animEffect transition="in" filter="blinds(horizontal)">
                                      <p:cBhvr>
                                        <p:cTn id="25" dur="500"/>
                                        <p:tgtEl>
                                          <p:spTgt spid="11">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11">
                                            <p:txEl>
                                              <p:pRg st="7" end="7"/>
                                            </p:txEl>
                                          </p:spTgt>
                                        </p:tgtEl>
                                        <p:attrNameLst>
                                          <p:attrName>style.visibility</p:attrName>
                                        </p:attrNameLst>
                                      </p:cBhvr>
                                      <p:to>
                                        <p:strVal val="visible"/>
                                      </p:to>
                                    </p:set>
                                    <p:animEffect transition="in" filter="blinds(horizontal)">
                                      <p:cBhvr>
                                        <p:cTn id="28" dur="500"/>
                                        <p:tgtEl>
                                          <p:spTgt spid="11">
                                            <p:txEl>
                                              <p:pRg st="7" end="7"/>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11">
                                            <p:txEl>
                                              <p:pRg st="8" end="8"/>
                                            </p:txEl>
                                          </p:spTgt>
                                        </p:tgtEl>
                                        <p:attrNameLst>
                                          <p:attrName>style.visibility</p:attrName>
                                        </p:attrNameLst>
                                      </p:cBhvr>
                                      <p:to>
                                        <p:strVal val="visible"/>
                                      </p:to>
                                    </p:set>
                                    <p:animEffect transition="in" filter="blinds(horizontal)">
                                      <p:cBhvr>
                                        <p:cTn id="31" dur="500"/>
                                        <p:tgtEl>
                                          <p:spTgt spid="11">
                                            <p:txEl>
                                              <p:pRg st="8" end="8"/>
                                            </p:txEl>
                                          </p:spTgt>
                                        </p:tgtEl>
                                      </p:cBhvr>
                                    </p:animEffect>
                                  </p:childTnLst>
                                </p:cTn>
                              </p:par>
                              <p:par>
                                <p:cTn id="32" presetID="3" presetClass="entr" presetSubtype="10" fill="hold" nodeType="withEffect">
                                  <p:stCondLst>
                                    <p:cond delay="0"/>
                                  </p:stCondLst>
                                  <p:childTnLst>
                                    <p:set>
                                      <p:cBhvr>
                                        <p:cTn id="33" dur="1" fill="hold">
                                          <p:stCondLst>
                                            <p:cond delay="0"/>
                                          </p:stCondLst>
                                        </p:cTn>
                                        <p:tgtEl>
                                          <p:spTgt spid="1027"/>
                                        </p:tgtEl>
                                        <p:attrNameLst>
                                          <p:attrName>style.visibility</p:attrName>
                                        </p:attrNameLst>
                                      </p:cBhvr>
                                      <p:to>
                                        <p:strVal val="visible"/>
                                      </p:to>
                                    </p:set>
                                    <p:animEffect transition="in" filter="blinds(horizontal)">
                                      <p:cBhvr>
                                        <p:cTn id="34" dur="500"/>
                                        <p:tgtEl>
                                          <p:spTgt spid="1027"/>
                                        </p:tgtEl>
                                      </p:cBhvr>
                                    </p:animEffect>
                                  </p:childTnLst>
                                </p:cTn>
                              </p:par>
                              <p:par>
                                <p:cTn id="35" presetID="3" presetClass="exit" presetSubtype="10" fill="hold" nodeType="withEffect">
                                  <p:stCondLst>
                                    <p:cond delay="0"/>
                                  </p:stCondLst>
                                  <p:childTnLst>
                                    <p:animEffect transition="out" filter="blinds(horizontal)">
                                      <p:cBhvr>
                                        <p:cTn id="36" dur="500"/>
                                        <p:tgtEl>
                                          <p:spTgt spid="1027"/>
                                        </p:tgtEl>
                                      </p:cBhvr>
                                    </p:animEffect>
                                    <p:set>
                                      <p:cBhvr>
                                        <p:cTn id="37" dur="1" fill="hold">
                                          <p:stCondLst>
                                            <p:cond delay="499"/>
                                          </p:stCondLst>
                                        </p:cTn>
                                        <p:tgtEl>
                                          <p:spTgt spid="10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latin typeface="Perpetua" pitchFamily="18" charset="0"/>
              </a:rPr>
              <a:t>Stjórnmál og viðskiptalíf</a:t>
            </a:r>
            <a:endParaRPr lang="is-IS" dirty="0"/>
          </a:p>
        </p:txBody>
      </p:sp>
      <p:sp>
        <p:nvSpPr>
          <p:cNvPr id="3" name="Content Placeholder 2"/>
          <p:cNvSpPr>
            <a:spLocks noGrp="1"/>
          </p:cNvSpPr>
          <p:nvPr>
            <p:ph idx="1"/>
          </p:nvPr>
        </p:nvSpPr>
        <p:spPr/>
        <p:txBody>
          <a:bodyPr>
            <a:noAutofit/>
          </a:bodyPr>
          <a:lstStyle/>
          <a:p>
            <a:r>
              <a:rPr lang="is-IS" sz="2400" dirty="0" smtClean="0">
                <a:latin typeface="Perpetua" pitchFamily="18" charset="0"/>
              </a:rPr>
              <a:t>Stjórnvöld stóðu illa að einkavæðingu bankanna</a:t>
            </a:r>
          </a:p>
          <a:p>
            <a:r>
              <a:rPr lang="is-IS" sz="2400" dirty="0" smtClean="0">
                <a:latin typeface="Perpetua" pitchFamily="18" charset="0"/>
              </a:rPr>
              <a:t>Stefnuyfirlýsingar lögðu áherslu á að halda bankastarfsemi hérlendis og að starfsemi eftirlitsstofnana verði ekki íþyngjandi</a:t>
            </a:r>
          </a:p>
          <a:p>
            <a:r>
              <a:rPr lang="is-IS" sz="2400" dirty="0" smtClean="0">
                <a:latin typeface="Perpetua" pitchFamily="18" charset="0"/>
              </a:rPr>
              <a:t>Stefnumótun vantaði um fjármálakerfið </a:t>
            </a:r>
          </a:p>
          <a:p>
            <a:r>
              <a:rPr lang="is-IS" sz="2400" dirty="0" smtClean="0">
                <a:latin typeface="Perpetua" pitchFamily="18" charset="0"/>
              </a:rPr>
              <a:t>Engin sjálfstæð fagleg stofnun var á sviði efnahagsmála</a:t>
            </a:r>
          </a:p>
          <a:p>
            <a:r>
              <a:rPr lang="is-IS" sz="2400" dirty="0" smtClean="0">
                <a:latin typeface="Perpetua" pitchFamily="18" charset="0"/>
              </a:rPr>
              <a:t>Stjórnmálamenn brugðust illa við erlendri gagnrýni</a:t>
            </a:r>
          </a:p>
          <a:p>
            <a:r>
              <a:rPr lang="is-IS" sz="2400" dirty="0" smtClean="0">
                <a:latin typeface="Perpetua" pitchFamily="18" charset="0"/>
              </a:rPr>
              <a:t>Stjórnmálamenn sýndu ítrekað ógagnrýna samstöðu með bankamönnum og </a:t>
            </a:r>
            <a:r>
              <a:rPr lang="is-IS" sz="2400" smtClean="0">
                <a:latin typeface="Perpetua" pitchFamily="18" charset="0"/>
              </a:rPr>
              <a:t>færðu ábyrgðina </a:t>
            </a:r>
            <a:r>
              <a:rPr lang="is-IS" sz="2400" dirty="0" smtClean="0">
                <a:latin typeface="Perpetua" pitchFamily="18" charset="0"/>
              </a:rPr>
              <a:t>yfir á almenning   </a:t>
            </a:r>
          </a:p>
          <a:p>
            <a:r>
              <a:rPr lang="is-IS" sz="2400" dirty="0" smtClean="0">
                <a:latin typeface="Perpetua" pitchFamily="18" charset="0"/>
              </a:rPr>
              <a:t>Flestir stjórnmálamenn og -samtök þágu styrki frá bönkunum</a:t>
            </a:r>
          </a:p>
          <a:p>
            <a:r>
              <a:rPr lang="is-IS" sz="2400" dirty="0" smtClean="0">
                <a:latin typeface="Perpetua" pitchFamily="18" charset="0"/>
              </a:rPr>
              <a:t>Alþingi rækti illa bæði eftirlits- og umræðuhlutverk sitt og sýndi andvaraleysi gagnvart því að auður og völd söfnuðust á fárra hendur</a:t>
            </a:r>
          </a:p>
        </p:txBody>
      </p:sp>
      <p:pic>
        <p:nvPicPr>
          <p:cNvPr id="4" name="Picture 3"/>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latin typeface="Perpetua" pitchFamily="18" charset="0"/>
              </a:rPr>
              <a:t>Samfélagssýnin</a:t>
            </a:r>
            <a:endParaRPr lang="is-IS" dirty="0">
              <a:latin typeface="Perpetua" pitchFamily="18" charset="0"/>
            </a:endParaRPr>
          </a:p>
        </p:txBody>
      </p:sp>
      <p:sp>
        <p:nvSpPr>
          <p:cNvPr id="3" name="Content Placeholder 2"/>
          <p:cNvSpPr>
            <a:spLocks noGrp="1"/>
          </p:cNvSpPr>
          <p:nvPr>
            <p:ph idx="1"/>
          </p:nvPr>
        </p:nvSpPr>
        <p:spPr/>
        <p:txBody>
          <a:bodyPr>
            <a:noAutofit/>
          </a:bodyPr>
          <a:lstStyle/>
          <a:p>
            <a:r>
              <a:rPr lang="is-IS" sz="2400" dirty="0" smtClean="0">
                <a:latin typeface="Perpetua" pitchFamily="18" charset="0"/>
              </a:rPr>
              <a:t>Orðræðan um mannkosti áhættusækinna íslenskra fjármálamanna og velgengni íslensks viðskiptalífs bjó í haginn fyrir atburðarásina.</a:t>
            </a:r>
          </a:p>
          <a:p>
            <a:r>
              <a:rPr lang="is-IS" sz="2400" dirty="0" smtClean="0">
                <a:latin typeface="Perpetua" pitchFamily="18" charset="0"/>
              </a:rPr>
              <a:t>Ísland átti að verða „samkeppnishæfasta land í heimi” og „frjálsasta þjóð heims” (skýrsla Viðskiptaráðs) </a:t>
            </a:r>
          </a:p>
          <a:p>
            <a:r>
              <a:rPr lang="is-IS" sz="2400" dirty="0" smtClean="0">
                <a:latin typeface="Perpetua" pitchFamily="18" charset="0"/>
              </a:rPr>
              <a:t>Ríkið var skipulega vanrækt og frelsi var öðru fremur skilið sem afskiptaleysi hins opinbera; lítt var hugað að forsendum þess að farið væri með frelsið af samfélagslegri ábyrgð</a:t>
            </a:r>
          </a:p>
          <a:p>
            <a:r>
              <a:rPr lang="is-IS" sz="2400" dirty="0" smtClean="0">
                <a:latin typeface="Perpetua" pitchFamily="18" charset="0"/>
              </a:rPr>
              <a:t>Gagnrýni á bankamenn einkenndist af þröngri einstaklingshyggju; menn áttu að haga sér betur, en stjórntækjum var ekki beitt enda samrýmdist það ekki ríkjandi hugmyndafræði: „oftrúnni á eftirlitsleysið” sem var hryggjarstykkið í samfélagssýn ráðandi afla í aðdraganda bankahrunsins</a:t>
            </a:r>
          </a:p>
        </p:txBody>
      </p:sp>
      <p:pic>
        <p:nvPicPr>
          <p:cNvPr id="4" name="Picture 3"/>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latin typeface="Perpetua" pitchFamily="18" charset="0"/>
              </a:rPr>
              <a:t>Forsendur upplýstrar umræðu</a:t>
            </a:r>
            <a:endParaRPr lang="is-IS" dirty="0">
              <a:latin typeface="Perpetua" pitchFamily="18" charset="0"/>
            </a:endParaRPr>
          </a:p>
        </p:txBody>
      </p:sp>
      <p:sp>
        <p:nvSpPr>
          <p:cNvPr id="3" name="Content Placeholder 2"/>
          <p:cNvSpPr>
            <a:spLocks noGrp="1"/>
          </p:cNvSpPr>
          <p:nvPr>
            <p:ph idx="1"/>
          </p:nvPr>
        </p:nvSpPr>
        <p:spPr/>
        <p:txBody>
          <a:bodyPr>
            <a:normAutofit fontScale="47500" lnSpcReduction="20000"/>
          </a:bodyPr>
          <a:lstStyle/>
          <a:p>
            <a:r>
              <a:rPr lang="is-IS" sz="5100" dirty="0" smtClean="0">
                <a:latin typeface="Perpetua" pitchFamily="18" charset="0"/>
              </a:rPr>
              <a:t>Fjölmiðlar römmuðu inn umræðu um viðskiptalíf á forsendum fjármálafyrirtækjanna fremur en almennings. Mest var byggt á fréttum frá bönkum og lítið  var um sjálfstæða greiningu fjölmiðlamanna</a:t>
            </a:r>
          </a:p>
          <a:p>
            <a:r>
              <a:rPr lang="is-IS" sz="5100" dirty="0" smtClean="0">
                <a:latin typeface="Perpetua" pitchFamily="18" charset="0"/>
              </a:rPr>
              <a:t>Stóraukið samspil háskóla/fjölmiðla og viðskiptalífs skóp skilyrði fyrir hagsmunaárekstra </a:t>
            </a:r>
            <a:r>
              <a:rPr lang="is-IS" sz="5100" smtClean="0">
                <a:latin typeface="Perpetua" pitchFamily="18" charset="0"/>
              </a:rPr>
              <a:t>og sjálfsritskoðun</a:t>
            </a:r>
            <a:endParaRPr lang="is-IS" sz="5100" dirty="0" smtClean="0">
              <a:latin typeface="Perpetua" pitchFamily="18" charset="0"/>
            </a:endParaRPr>
          </a:p>
          <a:p>
            <a:r>
              <a:rPr lang="is-IS" sz="5100" dirty="0" smtClean="0">
                <a:latin typeface="Perpetua" pitchFamily="18" charset="0"/>
              </a:rPr>
              <a:t>Upplýst umræða átti erfitt uppdráttar. Spuni frá upplýsingafulltrúum átti greiða leið inn í opinbera umræðu. Ímynd mikilvægari en veruleiki</a:t>
            </a:r>
          </a:p>
          <a:p>
            <a:r>
              <a:rPr lang="is-IS" sz="5100" dirty="0" smtClean="0">
                <a:latin typeface="Perpetua" pitchFamily="18" charset="0"/>
              </a:rPr>
              <a:t>Torvelt var fyrir almenning að mynda sér upplýstar skoðanir sem er forsenda þess að þeir geti axlað ábyrgð sína sem borgarar í lýðræði</a:t>
            </a:r>
          </a:p>
          <a:p>
            <a:r>
              <a:rPr lang="is-IS" sz="5100" dirty="0" smtClean="0">
                <a:latin typeface="Perpetua" pitchFamily="18" charset="0"/>
              </a:rPr>
              <a:t>Hegðun fólks má líka skýra sálrænt út frá því markmiði að trúa því að íslenskt efnahagslíf stæði vel</a:t>
            </a:r>
          </a:p>
          <a:p>
            <a:r>
              <a:rPr lang="is-IS" sz="5100" dirty="0" smtClean="0">
                <a:latin typeface="Perpetua" pitchFamily="18" charset="0"/>
              </a:rPr>
              <a:t>Vandinn er víðtækur og kerfislægur.</a:t>
            </a:r>
          </a:p>
        </p:txBody>
      </p:sp>
      <p:pic>
        <p:nvPicPr>
          <p:cNvPr id="4" name="Picture 3"/>
          <p:cNvPicPr>
            <a:picLocks noChangeAspect="1" noChangeArrowheads="1"/>
          </p:cNvPicPr>
          <p:nvPr/>
        </p:nvPicPr>
        <p:blipFill>
          <a:blip r:embed="rId3" cstate="print"/>
          <a:srcRect/>
          <a:stretch>
            <a:fillRect/>
          </a:stretch>
        </p:blipFill>
        <p:spPr bwMode="auto">
          <a:xfrm>
            <a:off x="231103"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latin typeface="Perpetua" pitchFamily="18" charset="0"/>
              </a:rPr>
              <a:t>Skýrsla</a:t>
            </a:r>
            <a:r>
              <a:rPr lang="en-GB" dirty="0" smtClean="0">
                <a:latin typeface="Perpetua" pitchFamily="18" charset="0"/>
              </a:rPr>
              <a:t> </a:t>
            </a:r>
            <a:r>
              <a:rPr lang="en-GB" dirty="0" err="1" smtClean="0">
                <a:latin typeface="Perpetua" pitchFamily="18" charset="0"/>
              </a:rPr>
              <a:t>vinnuhóps</a:t>
            </a:r>
            <a:r>
              <a:rPr lang="en-GB" dirty="0" smtClean="0">
                <a:latin typeface="Perpetua" pitchFamily="18" charset="0"/>
              </a:rPr>
              <a:t> um </a:t>
            </a:r>
            <a:r>
              <a:rPr lang="en-GB" dirty="0" err="1" smtClean="0">
                <a:latin typeface="Perpetua" pitchFamily="18" charset="0"/>
              </a:rPr>
              <a:t>siðferði</a:t>
            </a:r>
            <a:r>
              <a:rPr lang="en-GB" dirty="0" smtClean="0">
                <a:latin typeface="Perpetua" pitchFamily="18" charset="0"/>
              </a:rPr>
              <a:t> </a:t>
            </a:r>
            <a:br>
              <a:rPr lang="en-GB" dirty="0" smtClean="0">
                <a:latin typeface="Perpetua" pitchFamily="18" charset="0"/>
              </a:rPr>
            </a:br>
            <a:r>
              <a:rPr lang="en-GB" dirty="0" err="1" smtClean="0">
                <a:latin typeface="Perpetua" pitchFamily="18" charset="0"/>
              </a:rPr>
              <a:t>og</a:t>
            </a:r>
            <a:r>
              <a:rPr lang="en-GB" dirty="0" smtClean="0">
                <a:latin typeface="Perpetua" pitchFamily="18" charset="0"/>
              </a:rPr>
              <a:t> </a:t>
            </a:r>
            <a:r>
              <a:rPr lang="en-GB" dirty="0" err="1" smtClean="0">
                <a:latin typeface="Perpetua" pitchFamily="18" charset="0"/>
              </a:rPr>
              <a:t>starfshætti</a:t>
            </a:r>
            <a:endParaRPr lang="en-GB" dirty="0">
              <a:latin typeface="Perpetua" pitchFamily="18" charset="0"/>
            </a:endParaRPr>
          </a:p>
        </p:txBody>
      </p:sp>
      <p:sp>
        <p:nvSpPr>
          <p:cNvPr id="3" name="Subtitle 2"/>
          <p:cNvSpPr>
            <a:spLocks noGrp="1"/>
          </p:cNvSpPr>
          <p:nvPr>
            <p:ph type="subTitle" idx="1"/>
          </p:nvPr>
        </p:nvSpPr>
        <p:spPr/>
        <p:txBody>
          <a:bodyPr/>
          <a:lstStyle/>
          <a:p>
            <a:r>
              <a:rPr lang="en-GB" dirty="0" err="1" smtClean="0">
                <a:solidFill>
                  <a:schemeClr val="bg2">
                    <a:lumMod val="25000"/>
                  </a:schemeClr>
                </a:solidFill>
                <a:latin typeface="Perpetua" pitchFamily="18" charset="0"/>
              </a:rPr>
              <a:t>Vilhjálmur</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Árnason</a:t>
            </a:r>
            <a:endParaRPr lang="en-GB" dirty="0" smtClean="0">
              <a:solidFill>
                <a:schemeClr val="bg2">
                  <a:lumMod val="25000"/>
                </a:schemeClr>
              </a:solidFill>
              <a:latin typeface="Perpetua" pitchFamily="18" charset="0"/>
            </a:endParaRPr>
          </a:p>
          <a:p>
            <a:r>
              <a:rPr lang="en-GB" dirty="0" err="1" smtClean="0">
                <a:solidFill>
                  <a:schemeClr val="bg2">
                    <a:lumMod val="25000"/>
                  </a:schemeClr>
                </a:solidFill>
                <a:latin typeface="Perpetua" pitchFamily="18" charset="0"/>
              </a:rPr>
              <a:t>Salvör</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Nordal</a:t>
            </a:r>
            <a:endParaRPr lang="en-GB" dirty="0" smtClean="0">
              <a:solidFill>
                <a:schemeClr val="bg2">
                  <a:lumMod val="25000"/>
                </a:schemeClr>
              </a:solidFill>
              <a:latin typeface="Perpetua" pitchFamily="18" charset="0"/>
            </a:endParaRPr>
          </a:p>
          <a:p>
            <a:r>
              <a:rPr lang="en-GB" dirty="0" err="1" smtClean="0">
                <a:solidFill>
                  <a:schemeClr val="bg2">
                    <a:lumMod val="25000"/>
                  </a:schemeClr>
                </a:solidFill>
                <a:latin typeface="Perpetua" pitchFamily="18" charset="0"/>
              </a:rPr>
              <a:t>Kristín</a:t>
            </a:r>
            <a:r>
              <a:rPr lang="en-GB" dirty="0" smtClean="0">
                <a:solidFill>
                  <a:schemeClr val="bg2">
                    <a:lumMod val="25000"/>
                  </a:schemeClr>
                </a:solidFill>
                <a:latin typeface="Perpetua" pitchFamily="18" charset="0"/>
              </a:rPr>
              <a:t> </a:t>
            </a:r>
            <a:r>
              <a:rPr lang="en-GB" dirty="0" err="1" smtClean="0">
                <a:solidFill>
                  <a:schemeClr val="bg2">
                    <a:lumMod val="25000"/>
                  </a:schemeClr>
                </a:solidFill>
                <a:latin typeface="Perpetua" pitchFamily="18" charset="0"/>
              </a:rPr>
              <a:t>Ástgeirsdóttir</a:t>
            </a:r>
            <a:endParaRPr lang="en-GB" dirty="0">
              <a:solidFill>
                <a:schemeClr val="bg2">
                  <a:lumMod val="25000"/>
                </a:schemeClr>
              </a:solidFill>
              <a:latin typeface="Perpetua" pitchFamily="18" charset="0"/>
            </a:endParaRPr>
          </a:p>
        </p:txBody>
      </p:sp>
      <p:pic>
        <p:nvPicPr>
          <p:cNvPr id="4" name="Picture 3"/>
          <p:cNvPicPr>
            <a:picLocks noChangeAspect="1" noChangeArrowheads="1"/>
          </p:cNvPicPr>
          <p:nvPr/>
        </p:nvPicPr>
        <p:blipFill>
          <a:blip r:embed="rId2"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s-IS" dirty="0" smtClean="0">
                <a:latin typeface="Perpetua"/>
                <a:cs typeface="Perpetua"/>
              </a:rPr>
              <a:t>Lög og starfsreglur sniðgengnar</a:t>
            </a:r>
            <a:endParaRPr lang="en-US" dirty="0"/>
          </a:p>
        </p:txBody>
      </p:sp>
      <p:sp>
        <p:nvSpPr>
          <p:cNvPr id="6" name="Content Placeholder 5"/>
          <p:cNvSpPr>
            <a:spLocks noGrp="1"/>
          </p:cNvSpPr>
          <p:nvPr>
            <p:ph idx="1"/>
          </p:nvPr>
        </p:nvSpPr>
        <p:spPr/>
        <p:txBody>
          <a:bodyPr>
            <a:normAutofit fontScale="92500" lnSpcReduction="10000"/>
          </a:bodyPr>
          <a:lstStyle/>
          <a:p>
            <a:r>
              <a:rPr lang="is-IS" dirty="0" smtClean="0">
                <a:latin typeface="Perpetua"/>
                <a:cs typeface="Perpetua"/>
              </a:rPr>
              <a:t>Þrátt fyrir ítarlegar regluhandbækur, starfsreglur stjórna og löggjöf sem leggur til grundvallar „eðlilega og heilbrigða viðskiptahætti og venjur á fjármálamarkaði“ skorti verulega á vilja til að fara eftir reglunum.</a:t>
            </a:r>
          </a:p>
          <a:p>
            <a:r>
              <a:rPr lang="is-IS" dirty="0" smtClean="0">
                <a:latin typeface="Perpetua"/>
                <a:cs typeface="Perpetua"/>
              </a:rPr>
              <a:t>Þeir sem höfðu það hlutverk að sinna eftirliti innan bankanna fengu lítinn hljómgrunn, „voru alltaf í stjórnarandstöðu“ eins og einn orðaði það enda voru „fleiri í ferða- og skemmtanadeild hjá bankanum heldur en í innri endurskoðun og regluvörslu og í raun og veru áhættustýringu“ eins og lýst var í öðrum banka.</a:t>
            </a:r>
            <a:endParaRPr lang="en-US" dirty="0" smtClean="0">
              <a:latin typeface="Perpetua"/>
              <a:cs typeface="Perpetua"/>
            </a:endParaRPr>
          </a:p>
          <a:p>
            <a:endParaRPr lang="is-IS" dirty="0" smtClean="0">
              <a:latin typeface="Perpetua"/>
              <a:cs typeface="Perpetua"/>
            </a:endParaRP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115552" y="28572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s-IS" dirty="0" smtClean="0">
                <a:latin typeface="Perpetua"/>
                <a:cs typeface="Perpetua"/>
              </a:rPr>
              <a:t>Stjórnendur og eigendur</a:t>
            </a:r>
            <a:endParaRPr lang="en-US" dirty="0"/>
          </a:p>
        </p:txBody>
      </p:sp>
      <p:sp>
        <p:nvSpPr>
          <p:cNvPr id="6" name="Content Placeholder 5"/>
          <p:cNvSpPr>
            <a:spLocks noGrp="1"/>
          </p:cNvSpPr>
          <p:nvPr>
            <p:ph idx="1"/>
          </p:nvPr>
        </p:nvSpPr>
        <p:spPr/>
        <p:txBody>
          <a:bodyPr>
            <a:normAutofit/>
          </a:bodyPr>
          <a:lstStyle/>
          <a:p>
            <a:r>
              <a:rPr lang="is-IS" dirty="0" smtClean="0">
                <a:latin typeface="Perpetua"/>
                <a:cs typeface="Perpetua"/>
              </a:rPr>
              <a:t>Litið var á siðareglur og lög sem hindranir sem ætti að reyna að sniðganga frekar en mikilvæg tæki til að efla meðvitund um vandaða starfshætti og þar með siðferðilega dómgreind.</a:t>
            </a:r>
          </a:p>
          <a:p>
            <a:r>
              <a:rPr lang="is-IS" dirty="0" smtClean="0">
                <a:latin typeface="Perpetua"/>
                <a:cs typeface="Perpetua"/>
              </a:rPr>
              <a:t>Þau viðmið sem Fjármálaeftirlitið setti eigendum við einkavæðinguna voru sniðgengin og áherslan var á að hygla eigendum. Þetta viðhorf hafði áhrif á nánast öll önnur svið starfseminnar. </a:t>
            </a:r>
            <a:endParaRPr lang="en-US" dirty="0" smtClean="0">
              <a:latin typeface="Perpetua"/>
              <a:cs typeface="Perpetua"/>
            </a:endParaRPr>
          </a:p>
          <a:p>
            <a:pPr>
              <a:buNone/>
            </a:pPr>
            <a:endParaRPr lang="is-IS" dirty="0" smtClean="0">
              <a:latin typeface="Perpetua"/>
              <a:cs typeface="Perpetua"/>
            </a:endParaRPr>
          </a:p>
          <a:p>
            <a:endParaRPr lang="is-IS" dirty="0" smtClean="0">
              <a:latin typeface="Perpetua"/>
              <a:cs typeface="Perpetua"/>
            </a:endParaRP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115552" y="28572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s-IS" dirty="0" smtClean="0">
                <a:latin typeface="Perpetua"/>
                <a:cs typeface="Perpetua"/>
              </a:rPr>
              <a:t>Vöxtur úr takti við samfélagið</a:t>
            </a:r>
            <a:endParaRPr lang="en-US" dirty="0"/>
          </a:p>
        </p:txBody>
      </p:sp>
      <p:sp>
        <p:nvSpPr>
          <p:cNvPr id="6" name="Content Placeholder 5"/>
          <p:cNvSpPr>
            <a:spLocks noGrp="1"/>
          </p:cNvSpPr>
          <p:nvPr>
            <p:ph idx="1"/>
          </p:nvPr>
        </p:nvSpPr>
        <p:spPr/>
        <p:txBody>
          <a:bodyPr>
            <a:normAutofit/>
          </a:bodyPr>
          <a:lstStyle/>
          <a:p>
            <a:r>
              <a:rPr lang="is-IS" dirty="0" smtClean="0">
                <a:latin typeface="Perpetua"/>
                <a:cs typeface="Perpetua"/>
              </a:rPr>
              <a:t>Fádæma vöxtur fyrirtækjanna langt umfram stærð og getu samfélagsins. </a:t>
            </a:r>
          </a:p>
          <a:p>
            <a:r>
              <a:rPr lang="is-IS" dirty="0" smtClean="0">
                <a:latin typeface="Perpetua"/>
                <a:cs typeface="Perpetua"/>
              </a:rPr>
              <a:t>Fámenn stjórnunarteymi og lítið bakland. Ekki hugað að vandvirkni og gætni. </a:t>
            </a:r>
          </a:p>
          <a:p>
            <a:r>
              <a:rPr lang="is-IS" dirty="0" smtClean="0">
                <a:latin typeface="Perpetua"/>
                <a:cs typeface="Perpetua"/>
              </a:rPr>
              <a:t>Sárlega vantaði þekkingu á alþjóðlegri fjármálastarfsemi. Reynsla og menntun var orðum aukin. Kom áþreifanlega fram eftir að harðna tók á dalnum. </a:t>
            </a:r>
            <a:endParaRPr lang="en-US" dirty="0" smtClean="0">
              <a:latin typeface="Perpetua"/>
              <a:cs typeface="Perpetua"/>
            </a:endParaRPr>
          </a:p>
          <a:p>
            <a:pPr>
              <a:buNone/>
            </a:pPr>
            <a:endParaRPr lang="is-IS" dirty="0" smtClean="0">
              <a:latin typeface="Perpetua"/>
              <a:cs typeface="Perpetua"/>
            </a:endParaRPr>
          </a:p>
          <a:p>
            <a:endParaRPr lang="is-IS" dirty="0" smtClean="0">
              <a:latin typeface="Perpetua"/>
              <a:cs typeface="Perpetua"/>
            </a:endParaRP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115552" y="28572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s-IS" dirty="0" smtClean="0">
                <a:latin typeface="Perpetua"/>
                <a:cs typeface="Perpetua"/>
              </a:rPr>
              <a:t>Að elta hvern annan í útrás</a:t>
            </a:r>
            <a:endParaRPr lang="en-US" dirty="0"/>
          </a:p>
        </p:txBody>
      </p:sp>
      <p:sp>
        <p:nvSpPr>
          <p:cNvPr id="6" name="Content Placeholder 5"/>
          <p:cNvSpPr>
            <a:spLocks noGrp="1"/>
          </p:cNvSpPr>
          <p:nvPr>
            <p:ph idx="1"/>
          </p:nvPr>
        </p:nvSpPr>
        <p:spPr/>
        <p:txBody>
          <a:bodyPr>
            <a:normAutofit/>
          </a:bodyPr>
          <a:lstStyle/>
          <a:p>
            <a:r>
              <a:rPr lang="is-IS" dirty="0" smtClean="0">
                <a:latin typeface="Perpetua"/>
                <a:cs typeface="Perpetua"/>
              </a:rPr>
              <a:t>Oflæti þeirra sem stýrðu stærstu fyrirtækjunum. Trúðu því að þeim væru allir vegir færir og væru miklu stærri og sterkari en raunin var. </a:t>
            </a:r>
          </a:p>
          <a:p>
            <a:r>
              <a:rPr lang="is-IS" dirty="0" smtClean="0">
                <a:latin typeface="Perpetua"/>
                <a:cs typeface="Perpetua"/>
              </a:rPr>
              <a:t>Á erlendum mörkuðum stormuðu þeir inn með mikilli fyrirferð, drógu til sín athygli en reyndust í mörgum tilfellum fyrst og fremst vera í innbyrðis samkeppni: þeir eltu hvern annan í útrás.</a:t>
            </a:r>
            <a:endParaRPr lang="en-US" dirty="0" smtClean="0">
              <a:latin typeface="Perpetua"/>
              <a:cs typeface="Perpetua"/>
            </a:endParaRPr>
          </a:p>
          <a:p>
            <a:endParaRPr lang="is-IS" dirty="0" smtClean="0">
              <a:latin typeface="Perpetua"/>
              <a:cs typeface="Perpetua"/>
            </a:endParaRPr>
          </a:p>
          <a:p>
            <a:pPr>
              <a:buNone/>
            </a:pPr>
            <a:endParaRPr lang="is-IS" dirty="0" smtClean="0">
              <a:latin typeface="Perpetua"/>
              <a:cs typeface="Perpetua"/>
            </a:endParaRPr>
          </a:p>
          <a:p>
            <a:endParaRPr lang="is-IS" dirty="0" smtClean="0">
              <a:latin typeface="Perpetua"/>
              <a:cs typeface="Perpetua"/>
            </a:endParaRP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115552" y="214290"/>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s-IS" dirty="0" smtClean="0">
                <a:latin typeface="Perpetua"/>
                <a:cs typeface="Perpetua"/>
              </a:rPr>
              <a:t>Flókin og persónuleg samskipti</a:t>
            </a:r>
            <a:endParaRPr lang="en-US" dirty="0"/>
          </a:p>
        </p:txBody>
      </p:sp>
      <p:sp>
        <p:nvSpPr>
          <p:cNvPr id="6" name="Content Placeholder 5"/>
          <p:cNvSpPr>
            <a:spLocks noGrp="1"/>
          </p:cNvSpPr>
          <p:nvPr>
            <p:ph idx="1"/>
          </p:nvPr>
        </p:nvSpPr>
        <p:spPr/>
        <p:txBody>
          <a:bodyPr>
            <a:normAutofit fontScale="92500"/>
          </a:bodyPr>
          <a:lstStyle/>
          <a:p>
            <a:r>
              <a:rPr lang="is-IS" dirty="0" smtClean="0">
                <a:latin typeface="Perpetua"/>
                <a:cs typeface="Perpetua"/>
              </a:rPr>
              <a:t>Náin og óformleg tengsl komu í veg fyrir þá fjarlægð sem var nauðsynleg til að takast á við erfiðleikana sem við blöstu, að menn gætu hafið sig yfir aðstæðurnar.</a:t>
            </a:r>
          </a:p>
          <a:p>
            <a:r>
              <a:rPr lang="is-IS" dirty="0" smtClean="0">
                <a:latin typeface="Perpetua"/>
                <a:cs typeface="Perpetua"/>
              </a:rPr>
              <a:t>Menn sáu ekki sameiginlega hagsmuni hvað þá þjóðarhagsmuni fyrir sínum eigin. Ringulreið ríkti síðustu vikurnar.</a:t>
            </a:r>
          </a:p>
          <a:p>
            <a:r>
              <a:rPr lang="is-IS" dirty="0" smtClean="0">
                <a:latin typeface="Perpetua"/>
                <a:cs typeface="Perpetua"/>
              </a:rPr>
              <a:t>Helstu persónur og leikendur báru ekki gæfu til að stýra lokaatburðum á þann veg að lágmarka hið samfélagslega tjón.</a:t>
            </a:r>
            <a:endParaRPr lang="en-US" dirty="0" smtClean="0">
              <a:latin typeface="Perpetua"/>
              <a:cs typeface="Perpetua"/>
            </a:endParaRPr>
          </a:p>
          <a:p>
            <a:pPr>
              <a:buNone/>
            </a:pPr>
            <a:endParaRPr lang="is-IS" dirty="0" smtClean="0">
              <a:latin typeface="Perpetua"/>
              <a:cs typeface="Perpetua"/>
            </a:endParaRPr>
          </a:p>
          <a:p>
            <a:endParaRPr lang="is-IS" dirty="0" smtClean="0">
              <a:latin typeface="Perpetua"/>
              <a:cs typeface="Perpetua"/>
            </a:endParaRPr>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115552" y="28572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084393"/>
          </a:xfrm>
        </p:spPr>
        <p:txBody>
          <a:bodyPr/>
          <a:lstStyle/>
          <a:p>
            <a:r>
              <a:rPr lang="en-GB" dirty="0" err="1" smtClean="0">
                <a:latin typeface="Perpetua" pitchFamily="18" charset="0"/>
              </a:rPr>
              <a:t>Rannsóknarnefnd</a:t>
            </a:r>
            <a:r>
              <a:rPr lang="en-GB" dirty="0" smtClean="0">
                <a:latin typeface="Perpetua" pitchFamily="18" charset="0"/>
              </a:rPr>
              <a:t> </a:t>
            </a:r>
            <a:r>
              <a:rPr lang="en-GB" dirty="0" err="1" smtClean="0">
                <a:latin typeface="Perpetua" pitchFamily="18" charset="0"/>
              </a:rPr>
              <a:t>Alþingis</a:t>
            </a:r>
            <a:r>
              <a:rPr lang="en-GB" dirty="0" smtClean="0">
                <a:latin typeface="Perpetua" pitchFamily="18" charset="0"/>
              </a:rPr>
              <a:t/>
            </a:r>
            <a:br>
              <a:rPr lang="en-GB" dirty="0" smtClean="0">
                <a:latin typeface="Perpetua" pitchFamily="18" charset="0"/>
              </a:rPr>
            </a:br>
            <a:endParaRPr lang="en-GB" dirty="0">
              <a:latin typeface="Perpetua" pitchFamily="18" charset="0"/>
            </a:endParaRPr>
          </a:p>
        </p:txBody>
      </p:sp>
      <p:sp>
        <p:nvSpPr>
          <p:cNvPr id="3" name="Subtitle 2"/>
          <p:cNvSpPr>
            <a:spLocks noGrp="1"/>
          </p:cNvSpPr>
          <p:nvPr>
            <p:ph type="subTitle" idx="1"/>
          </p:nvPr>
        </p:nvSpPr>
        <p:spPr/>
        <p:txBody>
          <a:bodyPr/>
          <a:lstStyle/>
          <a:p>
            <a:endParaRPr lang="en-GB" dirty="0">
              <a:solidFill>
                <a:schemeClr val="bg2">
                  <a:lumMod val="25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500066"/>
          </a:xfrm>
        </p:spPr>
        <p:txBody>
          <a:bodyPr>
            <a:noAutofit/>
          </a:bodyPr>
          <a:lstStyle/>
          <a:p>
            <a:r>
              <a:rPr lang="is-IS" sz="3200" b="1" dirty="0" smtClean="0">
                <a:solidFill>
                  <a:schemeClr val="tx2">
                    <a:lumMod val="50000"/>
                  </a:schemeClr>
                </a:solidFill>
                <a:latin typeface="Perpetua" pitchFamily="18" charset="0"/>
              </a:rPr>
              <a:t>Vöxtur bankanna</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428596" y="1571612"/>
            <a:ext cx="4714908" cy="4786346"/>
          </a:xfrm>
        </p:spPr>
        <p:txBody>
          <a:bodyPr>
            <a:normAutofit lnSpcReduction="10000"/>
          </a:bodyPr>
          <a:lstStyle/>
          <a:p>
            <a:pPr marL="0" indent="0">
              <a:buNone/>
            </a:pPr>
            <a:r>
              <a:rPr lang="is-IS" sz="2000" dirty="0" smtClean="0">
                <a:solidFill>
                  <a:schemeClr val="tx2">
                    <a:lumMod val="50000"/>
                  </a:schemeClr>
                </a:solidFill>
                <a:latin typeface="Perpetua" pitchFamily="18" charset="0"/>
              </a:rPr>
              <a:t>Rannsóknarnefndin telur að efnahagur og útlán bankanna hafi vaxið fram úr innviðum bankanna sjálfra</a:t>
            </a:r>
            <a:r>
              <a:rPr lang="is-IS" sz="2000" i="1" dirty="0" smtClean="0">
                <a:solidFill>
                  <a:schemeClr val="tx2">
                    <a:lumMod val="50000"/>
                  </a:schemeClr>
                </a:solidFill>
                <a:latin typeface="Perpetua" pitchFamily="18" charset="0"/>
              </a:rPr>
              <a:t>.</a:t>
            </a:r>
          </a:p>
          <a:p>
            <a:r>
              <a:rPr lang="is-IS" sz="2000" dirty="0" smtClean="0">
                <a:solidFill>
                  <a:schemeClr val="tx2">
                    <a:lumMod val="50000"/>
                  </a:schemeClr>
                </a:solidFill>
                <a:latin typeface="Perpetua" pitchFamily="18" charset="0"/>
              </a:rPr>
              <a:t>Meginorsök falls bankanna var vöxtur þeirra og stærð þeirra við fall.</a:t>
            </a:r>
          </a:p>
          <a:p>
            <a:pPr lvl="1"/>
            <a:r>
              <a:rPr lang="is-IS" sz="1800" dirty="0" smtClean="0">
                <a:solidFill>
                  <a:schemeClr val="tx2">
                    <a:lumMod val="50000"/>
                  </a:schemeClr>
                </a:solidFill>
                <a:latin typeface="Perpetua" pitchFamily="18" charset="0"/>
              </a:rPr>
              <a:t>Stóru bankarnir þrír 20-földuðust að stærð á sjö árum. </a:t>
            </a:r>
          </a:p>
          <a:p>
            <a:pPr lvl="2"/>
            <a:r>
              <a:rPr lang="is-IS" sz="1400" dirty="0" smtClean="0">
                <a:solidFill>
                  <a:schemeClr val="tx2">
                    <a:lumMod val="50000"/>
                  </a:schemeClr>
                </a:solidFill>
                <a:latin typeface="Perpetua" pitchFamily="18" charset="0"/>
              </a:rPr>
              <a:t>Mestur var vöxturinn 2004 og 2005.</a:t>
            </a:r>
          </a:p>
          <a:p>
            <a:pPr lvl="1"/>
            <a:r>
              <a:rPr lang="is-IS" sz="1800" dirty="0" smtClean="0">
                <a:solidFill>
                  <a:schemeClr val="tx2">
                    <a:lumMod val="50000"/>
                  </a:schemeClr>
                </a:solidFill>
                <a:latin typeface="Perpetua" pitchFamily="18" charset="0"/>
              </a:rPr>
              <a:t>Hröð sókn inn á nýja markaði var áhættusöm.</a:t>
            </a:r>
          </a:p>
          <a:p>
            <a:pPr lvl="1"/>
            <a:r>
              <a:rPr lang="is-IS" sz="1800" dirty="0" smtClean="0">
                <a:solidFill>
                  <a:schemeClr val="tx2">
                    <a:lumMod val="50000"/>
                  </a:schemeClr>
                </a:solidFill>
                <a:latin typeface="Perpetua" pitchFamily="18" charset="0"/>
              </a:rPr>
              <a:t>Utanumhald og eftirlit með útlánum fylgdi ekki útlánavextinum. </a:t>
            </a:r>
          </a:p>
          <a:p>
            <a:pPr lvl="1"/>
            <a:r>
              <a:rPr lang="is-IS" sz="1800" dirty="0" smtClean="0">
                <a:solidFill>
                  <a:schemeClr val="tx2">
                    <a:lumMod val="50000"/>
                  </a:schemeClr>
                </a:solidFill>
                <a:latin typeface="Perpetua" pitchFamily="18" charset="0"/>
              </a:rPr>
              <a:t>Gæði útlánasafnsins minnkaði verulega við þessar aðstæður.</a:t>
            </a:r>
          </a:p>
          <a:p>
            <a:pPr lvl="2"/>
            <a:r>
              <a:rPr lang="is-IS" sz="1600" dirty="0" smtClean="0">
                <a:solidFill>
                  <a:schemeClr val="tx2">
                    <a:lumMod val="50000"/>
                  </a:schemeClr>
                </a:solidFill>
                <a:latin typeface="Perpetua" pitchFamily="18" charset="0"/>
              </a:rPr>
              <a:t>Þannig samræmdist vöxturinn ekki langtímahagsmunum trausts banka.</a:t>
            </a:r>
          </a:p>
          <a:p>
            <a:pPr lvl="2"/>
            <a:r>
              <a:rPr lang="is-IS" sz="1600" dirty="0" smtClean="0">
                <a:solidFill>
                  <a:schemeClr val="tx2">
                    <a:lumMod val="50000"/>
                  </a:schemeClr>
                </a:solidFill>
                <a:latin typeface="Perpetua" pitchFamily="18" charset="0"/>
              </a:rPr>
              <a:t>Það voru sterkir hvatar innan bankanna til að vaxa.</a:t>
            </a:r>
          </a:p>
          <a:p>
            <a:pPr lvl="1"/>
            <a:endParaRPr lang="is-IS" sz="1800"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5429256" y="1785926"/>
            <a:ext cx="3326469" cy="360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linds(horizontal)">
                                      <p:cBhvr>
                                        <p:cTn id="7" dur="500"/>
                                        <p:tgtEl>
                                          <p:spTgt spid="11">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blinds(horizontal)">
                                      <p:cBhvr>
                                        <p:cTn id="10" dur="500"/>
                                        <p:tgtEl>
                                          <p:spTgt spid="11">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blinds(horizontal)">
                                      <p:cBhvr>
                                        <p:cTn id="13" dur="500"/>
                                        <p:tgtEl>
                                          <p:spTgt spid="11">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blinds(horizontal)">
                                      <p:cBhvr>
                                        <p:cTn id="16" dur="500"/>
                                        <p:tgtEl>
                                          <p:spTgt spid="11">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blinds(horizontal)">
                                      <p:cBhvr>
                                        <p:cTn id="19" dur="500"/>
                                        <p:tgtEl>
                                          <p:spTgt spid="11">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11">
                                            <p:txEl>
                                              <p:pRg st="5" end="5"/>
                                            </p:txEl>
                                          </p:spTgt>
                                        </p:tgtEl>
                                        <p:attrNameLst>
                                          <p:attrName>style.visibility</p:attrName>
                                        </p:attrNameLst>
                                      </p:cBhvr>
                                      <p:to>
                                        <p:strVal val="visible"/>
                                      </p:to>
                                    </p:set>
                                    <p:animEffect transition="in" filter="blinds(horizontal)">
                                      <p:cBhvr>
                                        <p:cTn id="22" dur="500"/>
                                        <p:tgtEl>
                                          <p:spTgt spid="11">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11">
                                            <p:txEl>
                                              <p:pRg st="6" end="6"/>
                                            </p:txEl>
                                          </p:spTgt>
                                        </p:tgtEl>
                                        <p:attrNameLst>
                                          <p:attrName>style.visibility</p:attrName>
                                        </p:attrNameLst>
                                      </p:cBhvr>
                                      <p:to>
                                        <p:strVal val="visible"/>
                                      </p:to>
                                    </p:set>
                                    <p:animEffect transition="in" filter="blinds(horizontal)">
                                      <p:cBhvr>
                                        <p:cTn id="25" dur="500"/>
                                        <p:tgtEl>
                                          <p:spTgt spid="11">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11">
                                            <p:txEl>
                                              <p:pRg st="7" end="7"/>
                                            </p:txEl>
                                          </p:spTgt>
                                        </p:tgtEl>
                                        <p:attrNameLst>
                                          <p:attrName>style.visibility</p:attrName>
                                        </p:attrNameLst>
                                      </p:cBhvr>
                                      <p:to>
                                        <p:strVal val="visible"/>
                                      </p:to>
                                    </p:set>
                                    <p:animEffect transition="in" filter="blinds(horizontal)">
                                      <p:cBhvr>
                                        <p:cTn id="28" dur="500"/>
                                        <p:tgtEl>
                                          <p:spTgt spid="11">
                                            <p:txEl>
                                              <p:pRg st="7" end="7"/>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11">
                                            <p:txEl>
                                              <p:pRg st="8" end="8"/>
                                            </p:txEl>
                                          </p:spTgt>
                                        </p:tgtEl>
                                        <p:attrNameLst>
                                          <p:attrName>style.visibility</p:attrName>
                                        </p:attrNameLst>
                                      </p:cBhvr>
                                      <p:to>
                                        <p:strVal val="visible"/>
                                      </p:to>
                                    </p:set>
                                    <p:animEffect transition="in" filter="blinds(horizontal)">
                                      <p:cBhvr>
                                        <p:cTn id="31" dur="500"/>
                                        <p:tgtEl>
                                          <p:spTgt spid="11">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1028"/>
                                        </p:tgtEl>
                                        <p:attrNameLst>
                                          <p:attrName>style.visibility</p:attrName>
                                        </p:attrNameLst>
                                      </p:cBhvr>
                                      <p:to>
                                        <p:strVal val="visible"/>
                                      </p:to>
                                    </p:set>
                                    <p:animEffect transition="in" filter="blinds(horizontal)">
                                      <p:cBhvr>
                                        <p:cTn id="36"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500066"/>
          </a:xfrm>
        </p:spPr>
        <p:txBody>
          <a:bodyPr>
            <a:noAutofit/>
          </a:bodyPr>
          <a:lstStyle/>
          <a:p>
            <a:r>
              <a:rPr lang="is-IS" sz="3200" b="1" dirty="0" smtClean="0">
                <a:solidFill>
                  <a:schemeClr val="tx2">
                    <a:lumMod val="50000"/>
                  </a:schemeClr>
                </a:solidFill>
                <a:latin typeface="Perpetua" pitchFamily="18" charset="0"/>
              </a:rPr>
              <a:t>Vöxtur bankanna</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357158" y="1500174"/>
            <a:ext cx="4714908" cy="5000660"/>
          </a:xfrm>
        </p:spPr>
        <p:txBody>
          <a:bodyPr>
            <a:normAutofit fontScale="92500" lnSpcReduction="20000"/>
          </a:bodyPr>
          <a:lstStyle/>
          <a:p>
            <a:r>
              <a:rPr lang="is-IS" sz="1900" dirty="0" smtClean="0">
                <a:solidFill>
                  <a:schemeClr val="tx2">
                    <a:lumMod val="50000"/>
                  </a:schemeClr>
                </a:solidFill>
                <a:latin typeface="Perpetua" pitchFamily="18" charset="0"/>
              </a:rPr>
              <a:t>Ein meginforsenda vaxtarins var aðgangur á erlenda fjármagnsmarkaði.</a:t>
            </a:r>
          </a:p>
          <a:p>
            <a:pPr lvl="1"/>
            <a:r>
              <a:rPr lang="is-IS" sz="1700" dirty="0" smtClean="0">
                <a:solidFill>
                  <a:schemeClr val="tx2">
                    <a:lumMod val="50000"/>
                  </a:schemeClr>
                </a:solidFill>
                <a:latin typeface="Perpetua" pitchFamily="18" charset="0"/>
              </a:rPr>
              <a:t>Á árinu 2005 sóttu bankarnir þrír um 14 milljarða evra á erlenda skuldabréfamarkaði, það er rétt rúmlega landsframleiðslu þess árs.</a:t>
            </a:r>
          </a:p>
          <a:p>
            <a:pPr lvl="1"/>
            <a:r>
              <a:rPr lang="is-IS" sz="1700" dirty="0" smtClean="0">
                <a:solidFill>
                  <a:schemeClr val="tx2">
                    <a:lumMod val="50000"/>
                  </a:schemeClr>
                </a:solidFill>
                <a:latin typeface="Perpetua" pitchFamily="18" charset="0"/>
              </a:rPr>
              <a:t>Mest til 3-5 ára – endurfjármögnunaráhætta.</a:t>
            </a:r>
          </a:p>
          <a:p>
            <a:r>
              <a:rPr lang="is-IS" sz="1900" dirty="0" smtClean="0">
                <a:solidFill>
                  <a:schemeClr val="tx2">
                    <a:lumMod val="50000"/>
                  </a:schemeClr>
                </a:solidFill>
                <a:latin typeface="Perpetua" pitchFamily="18" charset="0"/>
              </a:rPr>
              <a:t>Árið 2006 lokuðu fjármögnunarmarkaðir tímabundið.</a:t>
            </a:r>
          </a:p>
          <a:p>
            <a:r>
              <a:rPr lang="is-IS" sz="1900" dirty="0" smtClean="0">
                <a:solidFill>
                  <a:schemeClr val="tx2">
                    <a:lumMod val="50000"/>
                  </a:schemeClr>
                </a:solidFill>
                <a:latin typeface="Perpetua" pitchFamily="18" charset="0"/>
              </a:rPr>
              <a:t>Erlend innlán og skammtímaveðlán urðu uppspretta fjármagns fyrir bankana þrjá þegar það fór að þrengja að annarri fjármögnun, sér í lagi um sumarið 2007.</a:t>
            </a:r>
          </a:p>
          <a:p>
            <a:pPr lvl="1"/>
            <a:r>
              <a:rPr lang="is-IS" sz="1700" dirty="0" smtClean="0">
                <a:solidFill>
                  <a:schemeClr val="tx2">
                    <a:lumMod val="50000"/>
                  </a:schemeClr>
                </a:solidFill>
                <a:latin typeface="Perpetua" pitchFamily="18" charset="0"/>
              </a:rPr>
              <a:t>Skammtíma fjármögnun, sem var næm fyrir markaðsaðstæðum.</a:t>
            </a:r>
          </a:p>
          <a:p>
            <a:r>
              <a:rPr lang="is-IS" sz="1900" dirty="0" smtClean="0">
                <a:solidFill>
                  <a:schemeClr val="tx2">
                    <a:lumMod val="50000"/>
                  </a:schemeClr>
                </a:solidFill>
                <a:latin typeface="Perpetua" pitchFamily="18" charset="0"/>
              </a:rPr>
              <a:t>Greiðslubyrðin á skuldabréfum sem lá fyrir við fall bankanna var mikil.  </a:t>
            </a:r>
          </a:p>
          <a:p>
            <a:pPr lvl="1"/>
            <a:r>
              <a:rPr lang="is-IS" sz="1700" dirty="0" smtClean="0">
                <a:solidFill>
                  <a:schemeClr val="tx2">
                    <a:lumMod val="50000"/>
                  </a:schemeClr>
                </a:solidFill>
                <a:latin typeface="Perpetua" pitchFamily="18" charset="0"/>
              </a:rPr>
              <a:t>Fyrstu 6 mánuði eftir yfirtöku Glitnis voru tæpir 4 milljarðar evra á gjalddaga hjá stóru bönkunum  þremur.</a:t>
            </a:r>
          </a:p>
          <a:p>
            <a:r>
              <a:rPr lang="is-IS" sz="1900" dirty="0" smtClean="0">
                <a:solidFill>
                  <a:schemeClr val="tx2">
                    <a:lumMod val="50000"/>
                  </a:schemeClr>
                </a:solidFill>
                <a:latin typeface="Perpetua" pitchFamily="18" charset="0"/>
              </a:rPr>
              <a:t>Greiðslubyrði veðlána var einnig veruleg</a:t>
            </a:r>
          </a:p>
          <a:p>
            <a:pPr lvl="1"/>
            <a:r>
              <a:rPr lang="is-IS" sz="1600" dirty="0" smtClean="0">
                <a:solidFill>
                  <a:schemeClr val="tx2">
                    <a:lumMod val="50000"/>
                  </a:schemeClr>
                </a:solidFill>
                <a:latin typeface="Perpetua" pitchFamily="18" charset="0"/>
              </a:rPr>
              <a:t>Rúmlega 9 milljarðar evra útistandandi við fall.</a:t>
            </a:r>
          </a:p>
          <a:p>
            <a:pPr lvl="1">
              <a:buNone/>
            </a:pPr>
            <a:endParaRPr lang="is-IS" sz="1700" dirty="0" smtClean="0">
              <a:solidFill>
                <a:schemeClr val="tx2">
                  <a:lumMod val="50000"/>
                </a:schemeClr>
              </a:solidFill>
              <a:latin typeface="Perpetua" pitchFamily="18" charset="0"/>
            </a:endParaRPr>
          </a:p>
          <a:p>
            <a:pPr lvl="1"/>
            <a:endParaRPr lang="is-IS" sz="1600" dirty="0" smtClean="0">
              <a:solidFill>
                <a:schemeClr val="tx2">
                  <a:lumMod val="50000"/>
                </a:schemeClr>
              </a:solidFill>
              <a:latin typeface="Perpetua" pitchFamily="18" charset="0"/>
            </a:endParaRPr>
          </a:p>
          <a:p>
            <a:endParaRPr lang="is-IS" sz="2000" dirty="0" smtClean="0">
              <a:solidFill>
                <a:schemeClr val="tx2">
                  <a:lumMod val="50000"/>
                </a:schemeClr>
              </a:solidFill>
              <a:latin typeface="Perpetua" pitchFamily="18" charset="0"/>
            </a:endParaRPr>
          </a:p>
          <a:p>
            <a:pPr lvl="1"/>
            <a:endParaRPr lang="is-IS" sz="1400" dirty="0" smtClean="0">
              <a:solidFill>
                <a:schemeClr val="tx2">
                  <a:lumMod val="50000"/>
                </a:schemeClr>
              </a:solidFill>
              <a:latin typeface="Perpetua" pitchFamily="18" charset="0"/>
            </a:endParaRPr>
          </a:p>
          <a:p>
            <a:pPr lvl="1"/>
            <a:endParaRPr lang="is-IS" sz="1800"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2050" name="Picture 2"/>
          <p:cNvPicPr>
            <a:picLocks noChangeAspect="1" noChangeArrowheads="1"/>
          </p:cNvPicPr>
          <p:nvPr/>
        </p:nvPicPr>
        <p:blipFill>
          <a:blip r:embed="rId4" cstate="print"/>
          <a:srcRect/>
          <a:stretch>
            <a:fillRect/>
          </a:stretch>
        </p:blipFill>
        <p:spPr bwMode="auto">
          <a:xfrm>
            <a:off x="5143504" y="1785926"/>
            <a:ext cx="3549057" cy="3600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blinds(horizontal)">
                                      <p:cBhvr>
                                        <p:cTn id="7" dur="500"/>
                                        <p:tgtEl>
                                          <p:spTgt spid="2050"/>
                                        </p:tgtEl>
                                      </p:cBhvr>
                                    </p:animEffect>
                                  </p:childTnLst>
                                </p:cTn>
                              </p:par>
                              <p:par>
                                <p:cTn id="8" presetID="3" presetClass="exit" presetSubtype="10" fill="hold" nodeType="withEffect">
                                  <p:stCondLst>
                                    <p:cond delay="0"/>
                                  </p:stCondLst>
                                  <p:childTnLst>
                                    <p:animEffect transition="out" filter="blinds(horizontal)">
                                      <p:cBhvr>
                                        <p:cTn id="9" dur="500"/>
                                        <p:tgtEl>
                                          <p:spTgt spid="2050"/>
                                        </p:tgtEl>
                                      </p:cBhvr>
                                    </p:animEffect>
                                    <p:set>
                                      <p:cBhvr>
                                        <p:cTn id="10" dur="1" fill="hold">
                                          <p:stCondLst>
                                            <p:cond delay="499"/>
                                          </p:stCondLst>
                                        </p:cTn>
                                        <p:tgtEl>
                                          <p:spTgt spid="20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28596" y="1000108"/>
            <a:ext cx="8258204" cy="500066"/>
          </a:xfrm>
        </p:spPr>
        <p:txBody>
          <a:bodyPr>
            <a:noAutofit/>
          </a:bodyPr>
          <a:lstStyle/>
          <a:p>
            <a:r>
              <a:rPr lang="is-IS" sz="3200" b="1" dirty="0" smtClean="0">
                <a:solidFill>
                  <a:schemeClr val="tx2">
                    <a:lumMod val="50000"/>
                  </a:schemeClr>
                </a:solidFill>
                <a:latin typeface="Perpetua" pitchFamily="18" charset="0"/>
              </a:rPr>
              <a:t>Vöxtur bankanna</a:t>
            </a:r>
            <a:endParaRPr lang="is-IS" sz="3200" b="1" dirty="0">
              <a:solidFill>
                <a:schemeClr val="tx2">
                  <a:lumMod val="50000"/>
                </a:schemeClr>
              </a:solidFill>
              <a:latin typeface="Perpetua" pitchFamily="18" charset="0"/>
            </a:endParaRPr>
          </a:p>
        </p:txBody>
      </p:sp>
      <p:sp>
        <p:nvSpPr>
          <p:cNvPr id="11" name="Content Placeholder 10"/>
          <p:cNvSpPr>
            <a:spLocks noGrp="1"/>
          </p:cNvSpPr>
          <p:nvPr>
            <p:ph idx="1"/>
          </p:nvPr>
        </p:nvSpPr>
        <p:spPr>
          <a:xfrm>
            <a:off x="357158" y="1500174"/>
            <a:ext cx="4714908" cy="5000660"/>
          </a:xfrm>
        </p:spPr>
        <p:txBody>
          <a:bodyPr>
            <a:normAutofit fontScale="92500" lnSpcReduction="20000"/>
          </a:bodyPr>
          <a:lstStyle/>
          <a:p>
            <a:r>
              <a:rPr lang="is-IS" sz="1900" dirty="0" smtClean="0">
                <a:solidFill>
                  <a:schemeClr val="tx2">
                    <a:lumMod val="50000"/>
                  </a:schemeClr>
                </a:solidFill>
                <a:latin typeface="Perpetua" pitchFamily="18" charset="0"/>
              </a:rPr>
              <a:t>Ein meginforsenda vaxtarins var aðgangur á erlenda fjármagnsmarkaði.</a:t>
            </a:r>
          </a:p>
          <a:p>
            <a:pPr lvl="1"/>
            <a:r>
              <a:rPr lang="is-IS" sz="1700" dirty="0" smtClean="0">
                <a:solidFill>
                  <a:schemeClr val="tx2">
                    <a:lumMod val="50000"/>
                  </a:schemeClr>
                </a:solidFill>
                <a:latin typeface="Perpetua" pitchFamily="18" charset="0"/>
              </a:rPr>
              <a:t>Á árinu 2005 sóttu bankarnir þrír um 14 milljarða evra á erlenda skuldabréfamarkaði, það er rétt rúmlega landsframleiðslu þess árs.</a:t>
            </a:r>
          </a:p>
          <a:p>
            <a:pPr lvl="1"/>
            <a:r>
              <a:rPr lang="is-IS" sz="1700" dirty="0" smtClean="0">
                <a:solidFill>
                  <a:schemeClr val="tx2">
                    <a:lumMod val="50000"/>
                  </a:schemeClr>
                </a:solidFill>
                <a:latin typeface="Perpetua" pitchFamily="18" charset="0"/>
              </a:rPr>
              <a:t>Mest til 3-5 ára – endurfjármögnunaráhætta.</a:t>
            </a:r>
          </a:p>
          <a:p>
            <a:r>
              <a:rPr lang="is-IS" sz="1900" dirty="0" smtClean="0">
                <a:solidFill>
                  <a:schemeClr val="tx2">
                    <a:lumMod val="50000"/>
                  </a:schemeClr>
                </a:solidFill>
                <a:latin typeface="Perpetua" pitchFamily="18" charset="0"/>
              </a:rPr>
              <a:t>Árið 2006 lokuðu fjármögnunarmarkaðir tímabundið.</a:t>
            </a:r>
          </a:p>
          <a:p>
            <a:r>
              <a:rPr lang="is-IS" sz="1900" dirty="0" smtClean="0">
                <a:solidFill>
                  <a:schemeClr val="tx2">
                    <a:lumMod val="50000"/>
                  </a:schemeClr>
                </a:solidFill>
                <a:latin typeface="Perpetua" pitchFamily="18" charset="0"/>
              </a:rPr>
              <a:t>Erlend innlán og skammtímaveðlán urðu uppspretta fjármagns fyrir bankana þrjá þegar það fór að þrengja að annarri fjármögnun, sér í lagi um sumarið 2007.</a:t>
            </a:r>
          </a:p>
          <a:p>
            <a:pPr lvl="1"/>
            <a:r>
              <a:rPr lang="is-IS" sz="1700" dirty="0" smtClean="0">
                <a:solidFill>
                  <a:schemeClr val="tx2">
                    <a:lumMod val="50000"/>
                  </a:schemeClr>
                </a:solidFill>
                <a:latin typeface="Perpetua" pitchFamily="18" charset="0"/>
              </a:rPr>
              <a:t>Skammtíma fjármögnun, sem var næm fyrir markaðsaðstæðum.</a:t>
            </a:r>
          </a:p>
          <a:p>
            <a:r>
              <a:rPr lang="is-IS" sz="1900" dirty="0" smtClean="0">
                <a:solidFill>
                  <a:schemeClr val="tx2">
                    <a:lumMod val="50000"/>
                  </a:schemeClr>
                </a:solidFill>
                <a:latin typeface="Perpetua" pitchFamily="18" charset="0"/>
              </a:rPr>
              <a:t>Greiðslubyrðin á skuldabréfum sem lá fyrir við fall bankanna var mikil.  </a:t>
            </a:r>
          </a:p>
          <a:p>
            <a:pPr lvl="1"/>
            <a:r>
              <a:rPr lang="is-IS" sz="1700" dirty="0" smtClean="0">
                <a:solidFill>
                  <a:schemeClr val="tx2">
                    <a:lumMod val="50000"/>
                  </a:schemeClr>
                </a:solidFill>
                <a:latin typeface="Perpetua" pitchFamily="18" charset="0"/>
              </a:rPr>
              <a:t>Fyrstu 6 mánuði eftir yfirtöku Glitnis voru tæpir 4 milljarðar evra á gjalddaga hjá stóru bönkunum  þremur.</a:t>
            </a:r>
          </a:p>
          <a:p>
            <a:r>
              <a:rPr lang="is-IS" sz="1900" dirty="0" smtClean="0">
                <a:solidFill>
                  <a:schemeClr val="tx2">
                    <a:lumMod val="50000"/>
                  </a:schemeClr>
                </a:solidFill>
                <a:latin typeface="Perpetua" pitchFamily="18" charset="0"/>
              </a:rPr>
              <a:t>Greiðslubyrði veðlána var einnig veruleg</a:t>
            </a:r>
          </a:p>
          <a:p>
            <a:pPr lvl="1"/>
            <a:r>
              <a:rPr lang="is-IS" sz="1600" dirty="0" smtClean="0">
                <a:solidFill>
                  <a:schemeClr val="tx2">
                    <a:lumMod val="50000"/>
                  </a:schemeClr>
                </a:solidFill>
                <a:latin typeface="Perpetua" pitchFamily="18" charset="0"/>
              </a:rPr>
              <a:t>Rúmlega 9 milljarðar evra útistandandi við fall.</a:t>
            </a:r>
          </a:p>
          <a:p>
            <a:pPr lvl="1">
              <a:buNone/>
            </a:pPr>
            <a:endParaRPr lang="is-IS" sz="1700" dirty="0" smtClean="0">
              <a:solidFill>
                <a:schemeClr val="tx2">
                  <a:lumMod val="50000"/>
                </a:schemeClr>
              </a:solidFill>
              <a:latin typeface="Perpetua" pitchFamily="18" charset="0"/>
            </a:endParaRPr>
          </a:p>
          <a:p>
            <a:pPr lvl="1"/>
            <a:endParaRPr lang="is-IS" sz="1600" dirty="0" smtClean="0">
              <a:solidFill>
                <a:schemeClr val="tx2">
                  <a:lumMod val="50000"/>
                </a:schemeClr>
              </a:solidFill>
              <a:latin typeface="Perpetua" pitchFamily="18" charset="0"/>
            </a:endParaRPr>
          </a:p>
          <a:p>
            <a:endParaRPr lang="is-IS" sz="2000" dirty="0" smtClean="0">
              <a:solidFill>
                <a:schemeClr val="tx2">
                  <a:lumMod val="50000"/>
                </a:schemeClr>
              </a:solidFill>
              <a:latin typeface="Perpetua" pitchFamily="18" charset="0"/>
            </a:endParaRPr>
          </a:p>
          <a:p>
            <a:pPr lvl="1"/>
            <a:endParaRPr lang="is-IS" sz="1400" dirty="0" smtClean="0">
              <a:solidFill>
                <a:schemeClr val="tx2">
                  <a:lumMod val="50000"/>
                </a:schemeClr>
              </a:solidFill>
              <a:latin typeface="Perpetua" pitchFamily="18" charset="0"/>
            </a:endParaRPr>
          </a:p>
          <a:p>
            <a:pPr lvl="1"/>
            <a:endParaRPr lang="is-IS" sz="1800" dirty="0">
              <a:solidFill>
                <a:schemeClr val="tx2">
                  <a:lumMod val="50000"/>
                </a:schemeClr>
              </a:solidFill>
              <a:latin typeface="Perpetua" pitchFamily="18" charset="0"/>
            </a:endParaRPr>
          </a:p>
        </p:txBody>
      </p:sp>
      <p:pic>
        <p:nvPicPr>
          <p:cNvPr id="4" name="Picture 3"/>
          <p:cNvPicPr>
            <a:picLocks noChangeAspect="1" noChangeArrowheads="1"/>
          </p:cNvPicPr>
          <p:nvPr/>
        </p:nvPicPr>
        <p:blipFill>
          <a:blip r:embed="rId3" cstate="print"/>
          <a:srcRect/>
          <a:stretch>
            <a:fillRect/>
          </a:stretch>
        </p:blipFill>
        <p:spPr bwMode="auto">
          <a:xfrm>
            <a:off x="115552" y="642918"/>
            <a:ext cx="8912897" cy="206057"/>
          </a:xfrm>
          <a:prstGeom prst="rect">
            <a:avLst/>
          </a:prstGeom>
          <a:noFill/>
          <a:ln w="9525">
            <a:noFill/>
            <a:miter lim="800000"/>
            <a:headEnd/>
            <a:tailEnd/>
          </a:ln>
        </p:spPr>
      </p:pic>
      <p:pic>
        <p:nvPicPr>
          <p:cNvPr id="2051" name="Picture 3"/>
          <p:cNvPicPr>
            <a:picLocks noChangeAspect="1" noChangeArrowheads="1"/>
          </p:cNvPicPr>
          <p:nvPr/>
        </p:nvPicPr>
        <p:blipFill>
          <a:blip r:embed="rId4" cstate="print"/>
          <a:srcRect/>
          <a:stretch>
            <a:fillRect/>
          </a:stretch>
        </p:blipFill>
        <p:spPr bwMode="auto">
          <a:xfrm>
            <a:off x="5286380" y="1857364"/>
            <a:ext cx="3552825" cy="36766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animEffect transition="in" filter="blinds(horizontal)">
                                      <p:cBhvr>
                                        <p:cTn id="7"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1567</TotalTime>
  <Words>6727</Words>
  <Application>Microsoft Office PowerPoint</Application>
  <PresentationFormat>On-screen Show (4:3)</PresentationFormat>
  <Paragraphs>1093</Paragraphs>
  <Slides>69</Slides>
  <Notes>63</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Office Theme</vt:lpstr>
      <vt:lpstr>Skýrsla  rannsóknarnefndar Alþingis um fall bankanna árið 2008</vt:lpstr>
      <vt:lpstr>Efni skýrslunnar (1)</vt:lpstr>
      <vt:lpstr>Efni skýrslunnar (2)</vt:lpstr>
      <vt:lpstr>Efni skýrslunnar (3)</vt:lpstr>
      <vt:lpstr>Meginástæður fyrir falli bankanna</vt:lpstr>
      <vt:lpstr>Vöxtur bankanna</vt:lpstr>
      <vt:lpstr>Vöxtur bankanna</vt:lpstr>
      <vt:lpstr>Vöxtur bankanna</vt:lpstr>
      <vt:lpstr>Vöxtur bankanna</vt:lpstr>
      <vt:lpstr>Vöxtur bankanna og trúverðugleiki</vt:lpstr>
      <vt:lpstr>Skuldsetning eigenda bankanna</vt:lpstr>
      <vt:lpstr>Glitnir banki hf.</vt:lpstr>
      <vt:lpstr>Glitnir banki hf.</vt:lpstr>
      <vt:lpstr>Kaupþing banki hf.</vt:lpstr>
      <vt:lpstr>Kaupþing banki hf.</vt:lpstr>
      <vt:lpstr>Landsbanki Íslands hf.</vt:lpstr>
      <vt:lpstr>Landsbanki Íslands hf.</vt:lpstr>
      <vt:lpstr>Slide 18</vt:lpstr>
      <vt:lpstr>Samþjöppun áhættu</vt:lpstr>
      <vt:lpstr>Veikt eigið fé</vt:lpstr>
      <vt:lpstr>Veikt eigið fé</vt:lpstr>
      <vt:lpstr>Efnahagslegt umhverfi</vt:lpstr>
      <vt:lpstr>Efnahagslegt umhverfi</vt:lpstr>
      <vt:lpstr>Innlán erlendis</vt:lpstr>
      <vt:lpstr>Innlán erlendis</vt:lpstr>
      <vt:lpstr>Lánin heim</vt:lpstr>
      <vt:lpstr>Önnur rannsóknarviðfangsefni</vt:lpstr>
      <vt:lpstr>Áhætta</vt:lpstr>
      <vt:lpstr>Útlán og afskriftir</vt:lpstr>
      <vt:lpstr>Útlán og afskriftir</vt:lpstr>
      <vt:lpstr>Stjórnkerfið í aðdraganda falls bankanna</vt:lpstr>
      <vt:lpstr>Hvað vissu stjórnvöld?</vt:lpstr>
      <vt:lpstr>Þróun mála sem stjórnvöldum var kunn</vt:lpstr>
      <vt:lpstr>Fundur bankastjórnar SÍ 7. febrúar 2008 með þremur ráðherrum</vt:lpstr>
      <vt:lpstr>Vondar fréttir héldu áfram að berast ráðherrum</vt:lpstr>
      <vt:lpstr>Ríkisstjórnin</vt:lpstr>
      <vt:lpstr>Ríkisstjórnin/Seðlabankinn</vt:lpstr>
      <vt:lpstr>Seðlabanki Íslands</vt:lpstr>
      <vt:lpstr>Samráðshópur stjórnvalda</vt:lpstr>
      <vt:lpstr>Samráðshópur stjórnvalda</vt:lpstr>
      <vt:lpstr>Samráðshópur stjórnvalda</vt:lpstr>
      <vt:lpstr>Einangrun á alþjóðavettvangi</vt:lpstr>
      <vt:lpstr>Einangrun á alþjóðavettvangi</vt:lpstr>
      <vt:lpstr>Fjármálaeftirlitið</vt:lpstr>
      <vt:lpstr>Fjármálaeftirlitið</vt:lpstr>
      <vt:lpstr>Það bendir hver á annan  og enginn gengst við ábyrgð</vt:lpstr>
      <vt:lpstr>Frumkvæðisskylda ráðherra</vt:lpstr>
      <vt:lpstr>Vanræksla ráðherra</vt:lpstr>
      <vt:lpstr>Vanræksla ráðherra</vt:lpstr>
      <vt:lpstr>Vanræksla forstjóra  Fjármálaeftirlitsins </vt:lpstr>
      <vt:lpstr>Ábyrgð forstjóra  Fjármálaeftirlitsins – meginatriði</vt:lpstr>
      <vt:lpstr>Vanræksla bankastjórnar Seðlabanka Íslands</vt:lpstr>
      <vt:lpstr>Vanræksla stjórnar  Seðlabanka Íslands</vt:lpstr>
      <vt:lpstr>Skýrsla vinnuhóps um siðferði  og starfshætti</vt:lpstr>
      <vt:lpstr>Lagagrein</vt:lpstr>
      <vt:lpstr>Skipunarbréf 14.01.2009</vt:lpstr>
      <vt:lpstr>Viðfangsefni</vt:lpstr>
      <vt:lpstr>Eftirlitsstofnanir</vt:lpstr>
      <vt:lpstr>Starfshættir í stjórnsýslu</vt:lpstr>
      <vt:lpstr>Stjórnmál og viðskiptalíf</vt:lpstr>
      <vt:lpstr>Samfélagssýnin</vt:lpstr>
      <vt:lpstr>Forsendur upplýstrar umræðu</vt:lpstr>
      <vt:lpstr>Skýrsla vinnuhóps um siðferði  og starfshætti</vt:lpstr>
      <vt:lpstr>Lög og starfsreglur sniðgengnar</vt:lpstr>
      <vt:lpstr>Stjórnendur og eigendur</vt:lpstr>
      <vt:lpstr>Vöxtur úr takti við samfélagið</vt:lpstr>
      <vt:lpstr>Að elta hvern annan í útrás</vt:lpstr>
      <vt:lpstr>Flókin og persónuleg samskipti</vt:lpstr>
      <vt:lpstr>Rannsóknarnefnd Alþingis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Guðrún Aradóttir</dc:creator>
  <cp:lastModifiedBy>agnar</cp:lastModifiedBy>
  <cp:revision>143</cp:revision>
  <dcterms:created xsi:type="dcterms:W3CDTF">2010-04-06T23:35:07Z</dcterms:created>
  <dcterms:modified xsi:type="dcterms:W3CDTF">2010-04-12T13:54:30Z</dcterms:modified>
</cp:coreProperties>
</file>